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6" r:id="rId2"/>
    <p:sldId id="457" r:id="rId3"/>
    <p:sldId id="473" r:id="rId4"/>
    <p:sldId id="299" r:id="rId5"/>
    <p:sldId id="504" r:id="rId6"/>
    <p:sldId id="474" r:id="rId7"/>
    <p:sldId id="486" r:id="rId8"/>
    <p:sldId id="503" r:id="rId9"/>
    <p:sldId id="493" r:id="rId10"/>
    <p:sldId id="494" r:id="rId11"/>
    <p:sldId id="502" r:id="rId12"/>
    <p:sldId id="478" r:id="rId13"/>
    <p:sldId id="479" r:id="rId14"/>
    <p:sldId id="480" r:id="rId15"/>
    <p:sldId id="484" r:id="rId16"/>
    <p:sldId id="485" r:id="rId17"/>
    <p:sldId id="497" r:id="rId18"/>
  </p:sldIdLst>
  <p:sldSz cx="12192000" cy="6858000"/>
  <p:notesSz cx="9926638" cy="6797675"/>
  <p:embeddedFontLst>
    <p:embeddedFont>
      <p:font typeface="Times" panose="02020603060405020304" pitchFamily="18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orient="horz" pos="913" userDrawn="1">
          <p15:clr>
            <a:srgbClr val="A4A3A4"/>
          </p15:clr>
        </p15:guide>
        <p15:guide id="3" orient="horz" pos="3748" userDrawn="1">
          <p15:clr>
            <a:srgbClr val="A4A3A4"/>
          </p15:clr>
        </p15:guide>
        <p15:guide id="4" orient="horz" pos="4227" userDrawn="1">
          <p15:clr>
            <a:srgbClr val="A4A3A4"/>
          </p15:clr>
        </p15:guide>
        <p15:guide id="5" orient="horz" pos="289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93" userDrawn="1">
          <p15:clr>
            <a:srgbClr val="A4A3A4"/>
          </p15:clr>
        </p15:guide>
        <p15:guide id="8" pos="387" userDrawn="1">
          <p15:clr>
            <a:srgbClr val="A4A3A4"/>
          </p15:clr>
        </p15:guide>
        <p15:guide id="9" pos="7315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  <p15:guide id="11" pos="3885">
          <p15:clr>
            <a:srgbClr val="A4A3A4"/>
          </p15:clr>
        </p15:guide>
        <p15:guide id="12" orient="horz" pos="1117" userDrawn="1">
          <p15:clr>
            <a:srgbClr val="A4A3A4"/>
          </p15:clr>
        </p15:guide>
        <p15:guide id="13" orient="horz" pos="1003" userDrawn="1">
          <p15:clr>
            <a:srgbClr val="A4A3A4"/>
          </p15:clr>
        </p15:guide>
        <p15:guide id="14" orient="horz" pos="3884" userDrawn="1">
          <p15:clr>
            <a:srgbClr val="A4A3A4"/>
          </p15:clr>
        </p15:guide>
        <p15:guide id="15" pos="3795">
          <p15:clr>
            <a:srgbClr val="A4A3A4"/>
          </p15:clr>
        </p15:guide>
        <p15:guide id="16" orient="horz" pos="3974" userDrawn="1">
          <p15:clr>
            <a:srgbClr val="A4A3A4"/>
          </p15:clr>
        </p15:guide>
        <p15:guide id="17" orient="horz" pos="244">
          <p15:clr>
            <a:srgbClr val="A4A3A4"/>
          </p15:clr>
        </p15:guide>
        <p15:guide id="18" orient="horz" pos="1026">
          <p15:clr>
            <a:srgbClr val="A4A3A4"/>
          </p15:clr>
        </p15:guide>
        <p15:guide id="19" orient="horz" pos="414" userDrawn="1">
          <p15:clr>
            <a:srgbClr val="A4A3A4"/>
          </p15:clr>
        </p15:guide>
        <p15:guide id="20" pos="5700">
          <p15:clr>
            <a:srgbClr val="A4A3A4"/>
          </p15:clr>
        </p15:guide>
        <p15:guide id="21" pos="7360">
          <p15:clr>
            <a:srgbClr val="A4A3A4"/>
          </p15:clr>
        </p15:guide>
        <p15:guide id="22" pos="6606">
          <p15:clr>
            <a:srgbClr val="A4A3A4"/>
          </p15:clr>
        </p15:guide>
        <p15:guide id="23" pos="4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5" userDrawn="1">
          <p15:clr>
            <a:srgbClr val="A4A3A4"/>
          </p15:clr>
        </p15:guide>
        <p15:guide id="2" pos="2345" userDrawn="1">
          <p15:clr>
            <a:srgbClr val="A4A3A4"/>
          </p15:clr>
        </p15:guide>
        <p15:guide id="3" orient="horz" pos="2141" userDrawn="1">
          <p15:clr>
            <a:srgbClr val="A4A3A4"/>
          </p15:clr>
        </p15:guide>
        <p15:guide id="4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C1E"/>
    <a:srgbClr val="007D32"/>
    <a:srgbClr val="007EC7"/>
    <a:srgbClr val="F59B00"/>
    <a:srgbClr val="741618"/>
    <a:srgbClr val="79BB42"/>
    <a:srgbClr val="D9222A"/>
    <a:srgbClr val="007EB9"/>
    <a:srgbClr val="72C0E0"/>
    <a:srgbClr val="CB5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75" autoAdjust="0"/>
    <p:restoredTop sz="75349" autoAdjust="0"/>
  </p:normalViewPr>
  <p:slideViewPr>
    <p:cSldViewPr snapToGrid="0" snapToObjects="1">
      <p:cViewPr varScale="1">
        <p:scale>
          <a:sx n="51" d="100"/>
          <a:sy n="51" d="100"/>
        </p:scale>
        <p:origin x="168" y="48"/>
      </p:cViewPr>
      <p:guideLst>
        <p:guide orient="horz" pos="3158"/>
        <p:guide orient="horz" pos="913"/>
        <p:guide orient="horz" pos="3748"/>
        <p:guide orient="horz" pos="4227"/>
        <p:guide orient="horz" pos="289"/>
        <p:guide pos="3840"/>
        <p:guide pos="393"/>
        <p:guide pos="387"/>
        <p:guide pos="7315"/>
        <p:guide orient="horz" pos="3612"/>
        <p:guide pos="3885"/>
        <p:guide orient="horz" pos="1117"/>
        <p:guide orient="horz" pos="1003"/>
        <p:guide orient="horz" pos="3884"/>
        <p:guide pos="3795"/>
        <p:guide orient="horz" pos="3974"/>
        <p:guide orient="horz" pos="244"/>
        <p:guide orient="horz" pos="1026"/>
        <p:guide orient="horz" pos="414"/>
        <p:guide pos="5700"/>
        <p:guide pos="7360"/>
        <p:guide pos="6606"/>
        <p:guide pos="4430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55"/>
        <p:guide pos="2345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Stockholm Type Regular" pitchFamily="2" charset="77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>
                <a:latin typeface="Stockholm Type Regular" pitchFamily="2" charset="77"/>
              </a:rPr>
              <a:t>2022-11-16</a:t>
            </a:fld>
            <a:endParaRPr lang="sv-SE" dirty="0">
              <a:latin typeface="Stockholm Type Regular" pitchFamily="2" charset="77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Stockholm Type Regular" pitchFamily="2" charset="77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>
                <a:latin typeface="Stockholm Type Regular" pitchFamily="2" charset="77"/>
              </a:rPr>
              <a:t>‹#›</a:t>
            </a:fld>
            <a:endParaRPr lang="sv-SE" dirty="0">
              <a:latin typeface="Stockholm Type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tockholm Type Regular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tockholm Type Regular" pitchFamily="2" charset="77"/>
              </a:defRPr>
            </a:lvl1pPr>
          </a:lstStyle>
          <a:p>
            <a:fld id="{1FEA4C71-A269-4800-8AF1-44182FA23438}" type="datetimeFigureOut">
              <a:rPr lang="sv-SE" smtClean="0"/>
              <a:pPr/>
              <a:t>2022-11-16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tockholm Type Regular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tockholm Type Regular" pitchFamily="2" charset="77"/>
              </a:defRPr>
            </a:lvl1pPr>
          </a:lstStyle>
          <a:p>
            <a:fld id="{AC113758-4B63-40D7-B26B-F67CE25F1C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tockholm Type Regular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tockholm Type Regular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tockholm Type Regular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tockholm Type Regular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tockholm Type Regular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Stockholm Type Regular" pitchFamily="2" charset="77"/>
                <a:ea typeface="+mn-ea"/>
                <a:cs typeface="+mn-cs"/>
              </a:rPr>
              <a:t>Stockholm är Sveriges huvudstad och största kommun. Men framför allt är Stockholm hem åt närmare en miljon stockholmare, som tillsammans formar dagens och morgondagens stad.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104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1 Förslag: </a:t>
            </a:r>
            <a:r>
              <a:rPr lang="sv-SE" dirty="0"/>
              <a:t>En ledamot i kommunfullmäktige lämnar ett förslag, en motion, till kommun­fullmäktige. Förslaget handlar om att äldre ska få berätta om sitt Stockholm för yngre skolelever för att levande­göra stadens utveckling.</a:t>
            </a:r>
          </a:p>
          <a:p>
            <a:r>
              <a:rPr lang="sv-SE" b="1" dirty="0"/>
              <a:t>2 Yttrande: </a:t>
            </a:r>
            <a:r>
              <a:rPr lang="sv-SE" dirty="0"/>
              <a:t>­Motionen skickas till ­ansvariga nämnder som ­lämnar sina synpunkter i ett så kallat yttrande. I det här fallet ­kommer yttranden från äldrenämnden, utbildningsnämnden och tre stadsdelsnämnder.</a:t>
            </a:r>
          </a:p>
          <a:p>
            <a:r>
              <a:rPr lang="sv-SE" b="1" dirty="0"/>
              <a:t>3 Sammanställning: </a:t>
            </a:r>
            <a:r>
              <a:rPr lang="sv-SE" dirty="0"/>
              <a:t>­Bedömningarna och synpunkterna på förslaget skickas till den ansvariga roteln i Stadshuset, i det här fallet Äldre-</a:t>
            </a:r>
            <a:r>
              <a:rPr lang="sv-SE" baseline="0" dirty="0"/>
              <a:t> och trygghets</a:t>
            </a:r>
            <a:r>
              <a:rPr lang="sv-SE" dirty="0"/>
              <a:t>roteln. De sammanställs och ett konkret förslag tas fram.</a:t>
            </a:r>
          </a:p>
          <a:p>
            <a:r>
              <a:rPr lang="sv-SE" b="1" dirty="0"/>
              <a:t>4 Beredning: </a:t>
            </a:r>
            <a:r>
              <a:rPr lang="sv-SE" dirty="0"/>
              <a:t>Förslaget går sedan till borgar­råds­­beredningen där det förbereds.</a:t>
            </a:r>
          </a:p>
          <a:p>
            <a:r>
              <a:rPr lang="sv-SE" b="1" dirty="0"/>
              <a:t>5 Förslag till beslut: </a:t>
            </a:r>
            <a:r>
              <a:rPr lang="sv-SE" dirty="0"/>
              <a:t>Det ansvariga borgar­rådet presenterar förslaget för kommunstyrelsen som föreslår att kommunfullmäktige ska godkänna förslaget.</a:t>
            </a:r>
          </a:p>
          <a:p>
            <a:r>
              <a:rPr lang="sv-SE" b="1" dirty="0"/>
              <a:t>6 Beslut: </a:t>
            </a:r>
            <a:r>
              <a:rPr lang="sv-SE" dirty="0"/>
              <a:t>Kommunfull­mäktige godkänner förslaget om att äldre ska levandegöra Stockholms utveckling för yngre skolelever.</a:t>
            </a:r>
          </a:p>
          <a:p>
            <a:r>
              <a:rPr lang="sv-SE" b="1" dirty="0"/>
              <a:t>7 Genomförande: </a:t>
            </a:r>
            <a:r>
              <a:rPr lang="sv-SE" dirty="0"/>
              <a:t>De berörda nämnderna får i uppdrag att ­omsätta beslutet i praktisk handling.</a:t>
            </a:r>
          </a:p>
          <a:p>
            <a:r>
              <a:rPr lang="sv-SE" b="1" dirty="0"/>
              <a:t>8 Resultat: </a:t>
            </a:r>
            <a:r>
              <a:rPr lang="sv-SE" dirty="0"/>
              <a:t>Nu berättar äldre stockholmare för nyfikna skolbarn om hur Stockholm såg ut när de själva var barn för länge sedan.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729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Agenda 2030:s globala mål för hållbar utveckling beslutades</a:t>
            </a:r>
            <a:r>
              <a:rPr lang="sv-SE" baseline="0" dirty="0"/>
              <a:t> av FN:s medlemsländer 2015. Agendan vägleder stadens arbete med hållbar utveckling. </a:t>
            </a:r>
            <a:r>
              <a:rPr lang="sv-SE" dirty="0"/>
              <a:t>Stockholm ska vara ledande i genomförandet av de 17 globala målen.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Agendan syftar till att</a:t>
            </a:r>
            <a:r>
              <a:rPr lang="sv-SE" baseline="0" dirty="0"/>
              <a:t> f</a:t>
            </a:r>
            <a:r>
              <a:rPr lang="sv-SE" dirty="0"/>
              <a:t>örverkliga </a:t>
            </a:r>
            <a:r>
              <a:rPr lang="sv-SE" b="1" dirty="0"/>
              <a:t>alla människors mänskliga rättigheter</a:t>
            </a:r>
            <a:r>
              <a:rPr lang="sv-SE" b="0" baseline="0" dirty="0"/>
              <a:t> och att </a:t>
            </a:r>
            <a:r>
              <a:rPr lang="sv-SE" dirty="0"/>
              <a:t>uppnå </a:t>
            </a:r>
            <a:r>
              <a:rPr lang="sv-SE" b="1" dirty="0"/>
              <a:t>varaktigt skydd för planeten och dess naturresurser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Många länder och städer världen över jobbar med Agendan</a:t>
            </a:r>
            <a:r>
              <a:rPr lang="sv-SE" baseline="0" dirty="0"/>
              <a:t> som verktyg för hållbar utveckling. Så även Stockholms stads samtliga förvaltningar och bolag.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167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Kontorets arbete leds av stadsdirektören och tre biträdande stadsdirektörer som alla är politiskt tillsatta.  Inga av kontorets övriga tjänstemän politiskt tillsatta.</a:t>
            </a:r>
          </a:p>
          <a:p>
            <a:pPr marL="0" lvl="0" indent="0">
              <a:lnSpc>
                <a:spcPct val="80000"/>
              </a:lnSpc>
              <a:buNone/>
              <a:defRPr/>
            </a:pPr>
            <a:r>
              <a:rPr lang="sv-SE" sz="1200" kern="0" dirty="0"/>
              <a:t>Stadsledningskontoret utför även</a:t>
            </a:r>
            <a:r>
              <a:rPr lang="sv-SE" sz="1200" kern="0" baseline="0" dirty="0"/>
              <a:t> </a:t>
            </a:r>
            <a:r>
              <a:rPr lang="sv-SE" sz="1200" kern="0" dirty="0"/>
              <a:t>sekretariatsuppgifter åt kommunfullmäktige och kommunstyrelsen samt svarar för registratur och arkiv.</a:t>
            </a: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491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215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Stadsdelsförvaltningarna har hand om kommunal service och omsorg för dem som bor i stadsdelen.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4087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2851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effectLst/>
              </a:rPr>
              <a:t>Viss verksamhet drivs i bolagsform. Bolagen arbetar inom områden som är till nytta för kommunens invånare, bland annat bostäder, vatten- och avloppshantering, parkeringsverksamhet, kultur och turistinformation.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7099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ckholm Type Regular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ckholm Type Regular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51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Alla svenska medborgare som </a:t>
            </a:r>
            <a:r>
              <a:rPr lang="sv-SE" i="0" dirty="0"/>
              <a:t>har</a:t>
            </a:r>
            <a:r>
              <a:rPr lang="sv-SE" dirty="0"/>
              <a:t> fyllt 18 år senast på valdagen</a:t>
            </a:r>
            <a:r>
              <a:rPr lang="sv-SE" baseline="0" dirty="0"/>
              <a:t> </a:t>
            </a:r>
            <a:r>
              <a:rPr lang="sv-SE" dirty="0"/>
              <a:t>och som är eller någon gång varit folkbokförda i Sverige får rösta. </a:t>
            </a:r>
            <a:r>
              <a:rPr lang="sv-SE" sz="1200" b="0" i="0" kern="1200" dirty="0">
                <a:solidFill>
                  <a:schemeClr val="tx1"/>
                </a:solidFill>
                <a:latin typeface="Stockholm Type Regular" pitchFamily="2" charset="77"/>
                <a:ea typeface="+mn-ea"/>
                <a:cs typeface="+mn-cs"/>
              </a:rPr>
              <a:t>Av stadens drygt 950 000 invånare är 746 313 personer röstberättigade och vid valet 2018 var valdeltagandet 83,52</a:t>
            </a:r>
            <a:r>
              <a:rPr lang="sv-SE" sz="1200" b="0" i="0" kern="1200" baseline="0" dirty="0">
                <a:solidFill>
                  <a:schemeClr val="tx1"/>
                </a:solidFill>
                <a:latin typeface="Stockholm Type Regular" pitchFamily="2" charset="77"/>
                <a:ea typeface="+mn-ea"/>
                <a:cs typeface="+mn-cs"/>
              </a:rPr>
              <a:t> </a:t>
            </a:r>
            <a:r>
              <a:rPr lang="sv-SE" sz="1200" b="0" i="0" kern="1200" dirty="0">
                <a:solidFill>
                  <a:schemeClr val="tx1"/>
                </a:solidFill>
                <a:latin typeface="Stockholm Type Regular" pitchFamily="2" charset="77"/>
                <a:ea typeface="+mn-ea"/>
                <a:cs typeface="+mn-cs"/>
              </a:rPr>
              <a:t>%.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857DF-9964-0C4E-BCFD-CD1E1642BFB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84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 kommunalvalet fördelas mandaten efter hur många procent av rösterna de olika partierna fått. Ett mandat är detsamma som en representant, eller röst,</a:t>
            </a:r>
            <a:r>
              <a:rPr lang="sv-SE" baseline="0" dirty="0"/>
              <a:t> i kommunfullmäktige.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Efter valet 2022 består majoriteten i Stockholms stad av Socialdemokraterna, Vänsterpartiet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 och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Miljöpartiet 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med 53 mandat av totalt 101. </a:t>
            </a:r>
            <a:r>
              <a:rPr lang="sv-SE" sz="1200" dirty="0"/>
              <a:t>För att få majoritet krävs minst 51 mandat.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Stockholm Type Regular" pitchFamily="2" charset="77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857DF-9964-0C4E-BCFD-CD1E1642BFB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20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Ungefär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 var tredje måndag sammanträder kommunfullmäktige under ledning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av presidiet. Här ser du mandatfördelningen  och hur de 101 ledamöter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 från de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olika partierna är placerade i Rådsalen i Stadshuset. </a:t>
            </a:r>
            <a:r>
              <a:rPr lang="sv-SE" sz="1200" dirty="0"/>
              <a:t>Kommunfullmäktiges möten är öppna för alla och du är</a:t>
            </a:r>
            <a:r>
              <a:rPr lang="sv-SE" sz="1200" baseline="0" dirty="0"/>
              <a:t> välkommen att lyssna på plats i Stadshuset. Det går också bra att lyssna på radio eller följa sammanträdet på webb-tv.</a:t>
            </a:r>
            <a:br>
              <a:rPr lang="sv-SE" sz="1200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857DF-9964-0C4E-BCFD-CD1E1642BFB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25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Presidiet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består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av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ordförande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, 1:e och 2:e vice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ordförande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. De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är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stadens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officiella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representanter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.</a:t>
            </a:r>
            <a:endParaRPr lang="sv-SE" sz="1200" b="0" i="0" kern="1200" dirty="0">
              <a:solidFill>
                <a:schemeClr val="tx1"/>
              </a:solidFill>
              <a:effectLst/>
              <a:latin typeface="Stockholm Type Regular" pitchFamily="2" charset="77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ckholm Type Regular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ckholm Type Regular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32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Kommunstyrelsen består av 13 personer från både majoritet och opposition. De har ansvaret för att besluten genomförs, följs upp och utvärderas. Kommunstyrelsen beslutar också om vissa kommunövergripande</a:t>
            </a:r>
            <a:r>
              <a:rPr lang="sv-SE" baseline="0" dirty="0"/>
              <a:t> frågor. </a:t>
            </a:r>
            <a:r>
              <a:rPr lang="sv-SE" dirty="0"/>
              <a:t>Finansborgarrådet är ordförande i kommunstyrelsen.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0067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13 borgarråd</a:t>
            </a:r>
            <a:r>
              <a:rPr lang="sv-SE" baseline="0" dirty="0"/>
              <a:t> är heltidsanställde politiker.</a:t>
            </a:r>
            <a:r>
              <a:rPr lang="sv-SE" dirty="0"/>
              <a:t> Tillsammans bildar de borgarrådsberedningen som förbereder ärenden för kommunstyrelsen.</a:t>
            </a:r>
            <a:r>
              <a:rPr lang="sv-SE" baseline="0" dirty="0"/>
              <a:t> </a:t>
            </a:r>
            <a:r>
              <a:rPr lang="sv-SE" dirty="0"/>
              <a:t>Ett borgarråd kan jämförs</a:t>
            </a:r>
            <a:r>
              <a:rPr lang="sv-SE" baseline="0" dirty="0"/>
              <a:t> med ett kommunalråd i andra svenska kommuner. </a:t>
            </a:r>
            <a:r>
              <a:rPr lang="sv-SE" dirty="0"/>
              <a:t>De 9 borgarråden i majoritet ansvarar för var sin rotel. </a:t>
            </a:r>
          </a:p>
          <a:p>
            <a:r>
              <a:rPr lang="sv-SE" dirty="0"/>
              <a:t>En rotel ansvarar för ett visst eller vissa verksamhetsområden. Oppositionens borgarråd har inga egna rotlar.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091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ckholm Type Regular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ckholm Type Regular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68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Kommunfullmäktiga fattar beslut som rör hela staden.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Stockholm Type Regular" pitchFamily="2" charset="77"/>
                <a:ea typeface="+mn-ea"/>
                <a:cs typeface="+mn-cs"/>
              </a:rPr>
              <a:t>Besluten konkretiseras av politiskt sammansatta nämnder och styrelser som i sin tur fattar beslut som rör deras specifika verksamheter. Det dagliga arbetet utförs av stadens förvaltningar och bolag. De anställda i förvaltningarna och bolagen är opolitiska och ser till att arbetet utförs så som nämnderna och styrelserna beslutat.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363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3960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684" y="1440000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684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8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98400" y="1439863"/>
            <a:ext cx="5184000" cy="3960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2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84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84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Stockholm Type Bold" pitchFamily="50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27635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27635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27635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sp>
        <p:nvSpPr>
          <p:cNvPr id="10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tockholm Type Regular" charset="0"/>
                <a:cs typeface="Stockholm Type Regular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9pPr>
          </a:lstStyle>
          <a:p>
            <a:pPr>
              <a:defRPr/>
            </a:pPr>
            <a:r>
              <a:rPr lang="en-GB" sz="1000" b="0" i="0" noProof="0" dirty="0">
                <a:solidFill>
                  <a:schemeClr val="tx1"/>
                </a:solidFill>
                <a:latin typeface="Stockholm Type Regular" pitchFamily="2" charset="77"/>
              </a:rPr>
              <a:t>The Capital of Scandinavia</a:t>
            </a:r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tockholm Type Regular" charset="0"/>
                <a:cs typeface="Stockholm Type Regular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9pPr>
          </a:lstStyle>
          <a:p>
            <a:pPr>
              <a:defRPr/>
            </a:pPr>
            <a:r>
              <a:rPr lang="en-GB" sz="1000" b="0" i="0" noProof="0" dirty="0">
                <a:solidFill>
                  <a:schemeClr val="tx1"/>
                </a:solidFill>
                <a:latin typeface="Stockholm Type Regular" pitchFamily="2" charset="77"/>
              </a:rPr>
              <a:t>The Capital of Scandinavia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tockholm Type Regular" charset="0"/>
                <a:cs typeface="Stockholm Type Regular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9pPr>
          </a:lstStyle>
          <a:p>
            <a:pPr>
              <a:defRPr/>
            </a:pPr>
            <a:r>
              <a:rPr lang="en-GB" sz="1000" b="0" i="0" noProof="0" dirty="0">
                <a:solidFill>
                  <a:schemeClr val="tx1"/>
                </a:solidFill>
                <a:latin typeface="Stockholm Type Regular" pitchFamily="2" charset="77"/>
              </a:rPr>
              <a:t>The Capital of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tockholm Type Regular" charset="0"/>
                <a:cs typeface="Stockholm Type Regular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9pPr>
          </a:lstStyle>
          <a:p>
            <a:pPr>
              <a:defRPr/>
            </a:pPr>
            <a:r>
              <a:rPr lang="en-GB" sz="1000" b="0" i="0" noProof="0" dirty="0">
                <a:solidFill>
                  <a:schemeClr val="tx1"/>
                </a:solidFill>
                <a:latin typeface="Stockholm Type Regular" pitchFamily="2" charset="77"/>
              </a:rPr>
              <a:t>The Capital of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tockholm Type Regular" charset="0"/>
                <a:cs typeface="Stockholm Type Regular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tockholm Type Regular" charset="0"/>
              </a:defRPr>
            </a:lvl9pPr>
          </a:lstStyle>
          <a:p>
            <a:pPr>
              <a:defRPr/>
            </a:pPr>
            <a:r>
              <a:rPr lang="en-GB" sz="1000" b="0" i="0" noProof="0" dirty="0">
                <a:solidFill>
                  <a:schemeClr val="tx1"/>
                </a:solidFill>
                <a:latin typeface="Stockholm Type Regular" pitchFamily="2" charset="77"/>
              </a:rPr>
              <a:t>The Capital of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440001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06913" y="1440000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tockholm Type Bold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tockholm Type Regular" pitchFamily="50" charset="0"/>
          <a:ea typeface="+mn-ea"/>
          <a:cs typeface="Stockholm Type Regular" pitchFamily="50" charset="0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tockholm Type Regular"/>
          <a:ea typeface="+mn-ea"/>
          <a:cs typeface="Stockholm Type Regular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tockholm Type Regular"/>
          <a:ea typeface="+mn-ea"/>
          <a:cs typeface="Stockholm Type Regular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tockholm Type Regular"/>
          <a:ea typeface="+mn-ea"/>
          <a:cs typeface="Stockholm Type Regular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tockholm Type Regular"/>
          <a:ea typeface="+mn-ea"/>
          <a:cs typeface="Stockholm Type 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18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5" Type="http://schemas.microsoft.com/office/2007/relationships/hdphoto" Target="../media/hdphoto5.wdp"/><Relationship Id="rId10" Type="http://schemas.openxmlformats.org/officeDocument/2006/relationships/image" Target="../media/image21.jpeg"/><Relationship Id="rId19" Type="http://schemas.openxmlformats.org/officeDocument/2006/relationships/image" Target="../media/image28.jpeg"/><Relationship Id="rId4" Type="http://schemas.microsoft.com/office/2007/relationships/hdphoto" Target="../media/hdphoto1.wdp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372D14F4-7A1C-A24E-BA2E-33175EC22B60}"/>
              </a:ext>
            </a:extLst>
          </p:cNvPr>
          <p:cNvSpPr txBox="1">
            <a:spLocks/>
          </p:cNvSpPr>
          <p:nvPr/>
        </p:nvSpPr>
        <p:spPr>
          <a:xfrm>
            <a:off x="0" y="4725144"/>
            <a:ext cx="12185724" cy="968400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000" spc="-100" dirty="0">
                <a:solidFill>
                  <a:schemeClr val="bg1"/>
                </a:solidFill>
              </a:rPr>
              <a:t>Från politik till vardag</a:t>
            </a:r>
          </a:p>
          <a:p>
            <a:pPr algn="ctr">
              <a:lnSpc>
                <a:spcPts val="6800"/>
              </a:lnSpc>
            </a:pPr>
            <a:r>
              <a:rPr lang="sv-SE" sz="6000" b="0" spc="-100" dirty="0">
                <a:solidFill>
                  <a:schemeClr val="bg1"/>
                </a:solidFill>
                <a:latin typeface="+mn-lt"/>
              </a:rPr>
              <a:t>Så styrs Stockholm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DDE75C2-D580-D243-906C-21CEE65453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67862"/>
            <a:ext cx="127635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5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178C5EC-D8A9-EF46-A714-979319F896A5}"/>
              </a:ext>
            </a:extLst>
          </p:cNvPr>
          <p:cNvSpPr/>
          <p:nvPr/>
        </p:nvSpPr>
        <p:spPr>
          <a:xfrm>
            <a:off x="0" y="404736"/>
            <a:ext cx="10017212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indent="539750"/>
            <a:r>
              <a:rPr lang="sv-SE" sz="3600" b="1" spc="-30" dirty="0">
                <a:solidFill>
                  <a:srgbClr val="006EBF"/>
                </a:solidFill>
                <a:latin typeface="+mj-lt"/>
              </a:rPr>
              <a:t>Från idé till verklighet – så här kan det gå till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330F8E9E-9258-4EDE-B534-8108929E0548}"/>
              </a:ext>
            </a:extLst>
          </p:cNvPr>
          <p:cNvSpPr txBox="1"/>
          <p:nvPr/>
        </p:nvSpPr>
        <p:spPr>
          <a:xfrm>
            <a:off x="649778" y="4602257"/>
            <a:ext cx="966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400" spc="-30" dirty="0">
                <a:solidFill>
                  <a:schemeClr val="bg1"/>
                </a:solidFill>
                <a:latin typeface="+mj-lt"/>
              </a:rPr>
              <a:t>Förslag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332D1CE-E34F-4EA1-AE28-3088EE676B0A}"/>
              </a:ext>
            </a:extLst>
          </p:cNvPr>
          <p:cNvSpPr txBox="1"/>
          <p:nvPr/>
        </p:nvSpPr>
        <p:spPr>
          <a:xfrm>
            <a:off x="2123768" y="4602257"/>
            <a:ext cx="8808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400" spc="-30" dirty="0">
                <a:solidFill>
                  <a:schemeClr val="bg1"/>
                </a:solidFill>
                <a:latin typeface="+mj-lt"/>
              </a:rPr>
              <a:t>Yttrande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C5BE0F3A-BAE2-4232-85B9-DFC55AE8CC3E}"/>
              </a:ext>
            </a:extLst>
          </p:cNvPr>
          <p:cNvSpPr txBox="1"/>
          <p:nvPr/>
        </p:nvSpPr>
        <p:spPr>
          <a:xfrm>
            <a:off x="3521366" y="4602257"/>
            <a:ext cx="9480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400" spc="-30" dirty="0">
                <a:solidFill>
                  <a:schemeClr val="bg1"/>
                </a:solidFill>
                <a:latin typeface="+mj-lt"/>
              </a:rPr>
              <a:t>Samman-</a:t>
            </a:r>
            <a:br>
              <a:rPr lang="sv-SE" sz="1400" spc="-30" dirty="0">
                <a:solidFill>
                  <a:schemeClr val="bg1"/>
                </a:solidFill>
                <a:latin typeface="+mj-lt"/>
              </a:rPr>
            </a:br>
            <a:r>
              <a:rPr lang="sv-SE" sz="1400" spc="-30" dirty="0">
                <a:solidFill>
                  <a:schemeClr val="bg1"/>
                </a:solidFill>
                <a:latin typeface="+mj-lt"/>
              </a:rPr>
              <a:t>ställning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E97DFE68-97C0-4CC7-BD99-E7068F7C4771}"/>
              </a:ext>
            </a:extLst>
          </p:cNvPr>
          <p:cNvSpPr txBox="1"/>
          <p:nvPr/>
        </p:nvSpPr>
        <p:spPr>
          <a:xfrm>
            <a:off x="4952567" y="4602257"/>
            <a:ext cx="9480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400" spc="-30" dirty="0">
                <a:solidFill>
                  <a:schemeClr val="bg1"/>
                </a:solidFill>
                <a:latin typeface="+mj-lt"/>
              </a:rPr>
              <a:t>Beredning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4BD1F070-2F41-4C51-88D1-11A9F7D59746}"/>
              </a:ext>
            </a:extLst>
          </p:cNvPr>
          <p:cNvSpPr txBox="1"/>
          <p:nvPr/>
        </p:nvSpPr>
        <p:spPr>
          <a:xfrm>
            <a:off x="6418999" y="4602257"/>
            <a:ext cx="8775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400" spc="-30" dirty="0">
                <a:solidFill>
                  <a:schemeClr val="bg1"/>
                </a:solidFill>
                <a:latin typeface="+mj-lt"/>
              </a:rPr>
              <a:t>Förslag</a:t>
            </a:r>
            <a:br>
              <a:rPr lang="sv-SE" sz="1400" spc="-30" dirty="0">
                <a:solidFill>
                  <a:schemeClr val="bg1"/>
                </a:solidFill>
                <a:latin typeface="+mj-lt"/>
              </a:rPr>
            </a:br>
            <a:r>
              <a:rPr lang="sv-SE" sz="1400" spc="-30" dirty="0">
                <a:solidFill>
                  <a:schemeClr val="bg1"/>
                </a:solidFill>
                <a:latin typeface="+mj-lt"/>
              </a:rPr>
              <a:t>till beslut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F0AA564C-5FA5-4DC1-9961-2995E58F556D}"/>
              </a:ext>
            </a:extLst>
          </p:cNvPr>
          <p:cNvSpPr txBox="1"/>
          <p:nvPr/>
        </p:nvSpPr>
        <p:spPr>
          <a:xfrm>
            <a:off x="7907925" y="4602257"/>
            <a:ext cx="7621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400" spc="-30" dirty="0">
                <a:solidFill>
                  <a:schemeClr val="bg1"/>
                </a:solidFill>
                <a:latin typeface="+mj-lt"/>
              </a:rPr>
              <a:t>Beslut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519B41D0-E9AC-44BD-B2E8-5F8CB519C9F3}"/>
              </a:ext>
            </a:extLst>
          </p:cNvPr>
          <p:cNvSpPr txBox="1"/>
          <p:nvPr/>
        </p:nvSpPr>
        <p:spPr>
          <a:xfrm>
            <a:off x="9281401" y="4602257"/>
            <a:ext cx="8775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400" spc="-30" dirty="0">
                <a:solidFill>
                  <a:schemeClr val="bg1"/>
                </a:solidFill>
                <a:latin typeface="+mj-lt"/>
              </a:rPr>
              <a:t>Genom-</a:t>
            </a:r>
            <a:br>
              <a:rPr lang="sv-SE" sz="1400" spc="-30" dirty="0">
                <a:solidFill>
                  <a:schemeClr val="bg1"/>
                </a:solidFill>
                <a:latin typeface="+mj-lt"/>
              </a:rPr>
            </a:br>
            <a:r>
              <a:rPr lang="sv-SE" sz="1400" spc="-30" dirty="0">
                <a:solidFill>
                  <a:schemeClr val="bg1"/>
                </a:solidFill>
                <a:latin typeface="+mj-lt"/>
              </a:rPr>
              <a:t>förande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6B888C82-B1F3-4474-AD9C-18A4598C7A79}"/>
              </a:ext>
            </a:extLst>
          </p:cNvPr>
          <p:cNvSpPr txBox="1"/>
          <p:nvPr/>
        </p:nvSpPr>
        <p:spPr>
          <a:xfrm>
            <a:off x="10720960" y="4602257"/>
            <a:ext cx="8608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400" spc="-30" dirty="0">
                <a:solidFill>
                  <a:schemeClr val="bg1"/>
                </a:solidFill>
                <a:latin typeface="+mj-lt"/>
              </a:rPr>
              <a:t>Resultat</a:t>
            </a:r>
          </a:p>
        </p:txBody>
      </p:sp>
      <p:sp>
        <p:nvSpPr>
          <p:cNvPr id="41" name="Ned 12">
            <a:extLst>
              <a:ext uri="{FF2B5EF4-FFF2-40B4-BE49-F238E27FC236}">
                <a16:creationId xmlns:a16="http://schemas.microsoft.com/office/drawing/2014/main" id="{B2CE2714-2D8A-45B4-BA33-423B246AC210}"/>
              </a:ext>
            </a:extLst>
          </p:cNvPr>
          <p:cNvSpPr/>
          <p:nvPr/>
        </p:nvSpPr>
        <p:spPr>
          <a:xfrm>
            <a:off x="997464" y="2952000"/>
            <a:ext cx="271024" cy="270000"/>
          </a:xfrm>
          <a:prstGeom prst="downArrow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30" dirty="0"/>
          </a:p>
        </p:txBody>
      </p:sp>
      <p:sp>
        <p:nvSpPr>
          <p:cNvPr id="42" name="Höger 13">
            <a:extLst>
              <a:ext uri="{FF2B5EF4-FFF2-40B4-BE49-F238E27FC236}">
                <a16:creationId xmlns:a16="http://schemas.microsoft.com/office/drawing/2014/main" id="{DDD93871-2C69-47B5-96D9-720FAFEF3EFA}"/>
              </a:ext>
            </a:extLst>
          </p:cNvPr>
          <p:cNvSpPr/>
          <p:nvPr/>
        </p:nvSpPr>
        <p:spPr>
          <a:xfrm>
            <a:off x="1712866" y="3904800"/>
            <a:ext cx="270000" cy="270000"/>
          </a:xfrm>
          <a:prstGeom prst="rightArrow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30" dirty="0"/>
          </a:p>
        </p:txBody>
      </p:sp>
      <p:sp>
        <p:nvSpPr>
          <p:cNvPr id="43" name="Höger 14">
            <a:extLst>
              <a:ext uri="{FF2B5EF4-FFF2-40B4-BE49-F238E27FC236}">
                <a16:creationId xmlns:a16="http://schemas.microsoft.com/office/drawing/2014/main" id="{BB9845D7-45F6-47C0-9950-E36A1724979A}"/>
              </a:ext>
            </a:extLst>
          </p:cNvPr>
          <p:cNvSpPr/>
          <p:nvPr/>
        </p:nvSpPr>
        <p:spPr>
          <a:xfrm>
            <a:off x="3146866" y="3904800"/>
            <a:ext cx="270000" cy="270000"/>
          </a:xfrm>
          <a:prstGeom prst="rightArrow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30" dirty="0"/>
          </a:p>
        </p:txBody>
      </p:sp>
      <p:sp>
        <p:nvSpPr>
          <p:cNvPr id="44" name="Höger 15">
            <a:extLst>
              <a:ext uri="{FF2B5EF4-FFF2-40B4-BE49-F238E27FC236}">
                <a16:creationId xmlns:a16="http://schemas.microsoft.com/office/drawing/2014/main" id="{3769CD83-5F17-462B-A96F-7579088DE91F}"/>
              </a:ext>
            </a:extLst>
          </p:cNvPr>
          <p:cNvSpPr/>
          <p:nvPr/>
        </p:nvSpPr>
        <p:spPr>
          <a:xfrm>
            <a:off x="4580866" y="3904800"/>
            <a:ext cx="270000" cy="270000"/>
          </a:xfrm>
          <a:prstGeom prst="rightArrow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30" dirty="0"/>
          </a:p>
        </p:txBody>
      </p:sp>
      <p:sp>
        <p:nvSpPr>
          <p:cNvPr id="45" name="Höger 16">
            <a:extLst>
              <a:ext uri="{FF2B5EF4-FFF2-40B4-BE49-F238E27FC236}">
                <a16:creationId xmlns:a16="http://schemas.microsoft.com/office/drawing/2014/main" id="{740EA15E-5F2F-4326-A215-49A98D4FD3D4}"/>
              </a:ext>
            </a:extLst>
          </p:cNvPr>
          <p:cNvSpPr/>
          <p:nvPr/>
        </p:nvSpPr>
        <p:spPr>
          <a:xfrm>
            <a:off x="6014866" y="3904800"/>
            <a:ext cx="270000" cy="270000"/>
          </a:xfrm>
          <a:prstGeom prst="rightArrow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30" dirty="0"/>
          </a:p>
        </p:txBody>
      </p:sp>
      <p:sp>
        <p:nvSpPr>
          <p:cNvPr id="46" name="Höger 17">
            <a:extLst>
              <a:ext uri="{FF2B5EF4-FFF2-40B4-BE49-F238E27FC236}">
                <a16:creationId xmlns:a16="http://schemas.microsoft.com/office/drawing/2014/main" id="{193EA0B4-FE04-42BD-90BB-2C44ADD7B40C}"/>
              </a:ext>
            </a:extLst>
          </p:cNvPr>
          <p:cNvSpPr/>
          <p:nvPr/>
        </p:nvSpPr>
        <p:spPr>
          <a:xfrm>
            <a:off x="7448866" y="3904800"/>
            <a:ext cx="270000" cy="270000"/>
          </a:xfrm>
          <a:prstGeom prst="rightArrow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30" dirty="0"/>
          </a:p>
        </p:txBody>
      </p:sp>
      <p:sp>
        <p:nvSpPr>
          <p:cNvPr id="47" name="Höger 18">
            <a:extLst>
              <a:ext uri="{FF2B5EF4-FFF2-40B4-BE49-F238E27FC236}">
                <a16:creationId xmlns:a16="http://schemas.microsoft.com/office/drawing/2014/main" id="{0BB6795F-E246-468F-84CB-FC07980A436C}"/>
              </a:ext>
            </a:extLst>
          </p:cNvPr>
          <p:cNvSpPr/>
          <p:nvPr/>
        </p:nvSpPr>
        <p:spPr>
          <a:xfrm>
            <a:off x="8882866" y="3904800"/>
            <a:ext cx="270000" cy="270000"/>
          </a:xfrm>
          <a:prstGeom prst="rightArrow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30" dirty="0"/>
          </a:p>
        </p:txBody>
      </p:sp>
      <p:sp>
        <p:nvSpPr>
          <p:cNvPr id="48" name="Höger 19">
            <a:extLst>
              <a:ext uri="{FF2B5EF4-FFF2-40B4-BE49-F238E27FC236}">
                <a16:creationId xmlns:a16="http://schemas.microsoft.com/office/drawing/2014/main" id="{C134DC97-6F33-48D0-84DC-E2C7844F7929}"/>
              </a:ext>
            </a:extLst>
          </p:cNvPr>
          <p:cNvSpPr/>
          <p:nvPr/>
        </p:nvSpPr>
        <p:spPr>
          <a:xfrm>
            <a:off x="10316866" y="3904800"/>
            <a:ext cx="270000" cy="270000"/>
          </a:xfrm>
          <a:prstGeom prst="rightArrow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30" dirty="0"/>
          </a:p>
        </p:txBody>
      </p:sp>
      <p:pic>
        <p:nvPicPr>
          <p:cNvPr id="49" name="Bildobjekt 48">
            <a:extLst>
              <a:ext uri="{FF2B5EF4-FFF2-40B4-BE49-F238E27FC236}">
                <a16:creationId xmlns:a16="http://schemas.microsoft.com/office/drawing/2014/main" id="{2900DD61-473B-4142-8FF0-A7BB42C63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8" y="1816968"/>
            <a:ext cx="965200" cy="965200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FD76E554-6C9D-44D8-A11E-F754E6CC6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63" y="3538370"/>
            <a:ext cx="965200" cy="965200"/>
          </a:xfrm>
          <a:prstGeom prst="rect">
            <a:avLst/>
          </a:prstGeom>
        </p:spPr>
      </p:pic>
      <p:pic>
        <p:nvPicPr>
          <p:cNvPr id="51" name="Bildobjekt 50">
            <a:extLst>
              <a:ext uri="{FF2B5EF4-FFF2-40B4-BE49-F238E27FC236}">
                <a16:creationId xmlns:a16="http://schemas.microsoft.com/office/drawing/2014/main" id="{2ED565B1-9B51-4B1F-A5CE-141C9A1EB9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6" y="3538370"/>
            <a:ext cx="965200" cy="965200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6F6C662E-6CD1-4E27-A056-AC37A24690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60" y="3538370"/>
            <a:ext cx="965200" cy="965200"/>
          </a:xfrm>
          <a:prstGeom prst="rect">
            <a:avLst/>
          </a:prstGeom>
        </p:spPr>
      </p:pic>
      <p:pic>
        <p:nvPicPr>
          <p:cNvPr id="53" name="Bildobjekt 52">
            <a:extLst>
              <a:ext uri="{FF2B5EF4-FFF2-40B4-BE49-F238E27FC236}">
                <a16:creationId xmlns:a16="http://schemas.microsoft.com/office/drawing/2014/main" id="{58570D91-5C04-4495-9118-DEDEF28E98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57" y="3538370"/>
            <a:ext cx="965200" cy="965200"/>
          </a:xfrm>
          <a:prstGeom prst="rect">
            <a:avLst/>
          </a:prstGeom>
        </p:spPr>
      </p:pic>
      <p:pic>
        <p:nvPicPr>
          <p:cNvPr id="54" name="Bildobjekt 53">
            <a:extLst>
              <a:ext uri="{FF2B5EF4-FFF2-40B4-BE49-F238E27FC236}">
                <a16:creationId xmlns:a16="http://schemas.microsoft.com/office/drawing/2014/main" id="{6C7E5B25-8704-4970-9049-40273E16C4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54" y="3538370"/>
            <a:ext cx="965200" cy="965200"/>
          </a:xfrm>
          <a:prstGeom prst="rect">
            <a:avLst/>
          </a:prstGeom>
        </p:spPr>
      </p:pic>
      <p:pic>
        <p:nvPicPr>
          <p:cNvPr id="55" name="Bildobjekt 54">
            <a:extLst>
              <a:ext uri="{FF2B5EF4-FFF2-40B4-BE49-F238E27FC236}">
                <a16:creationId xmlns:a16="http://schemas.microsoft.com/office/drawing/2014/main" id="{6E5085FA-C6E2-478F-9968-E18CBC069A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51" y="3538370"/>
            <a:ext cx="965200" cy="965200"/>
          </a:xfrm>
          <a:prstGeom prst="rect">
            <a:avLst/>
          </a:prstGeom>
        </p:spPr>
      </p:pic>
      <p:pic>
        <p:nvPicPr>
          <p:cNvPr id="56" name="Bildobjekt 55">
            <a:extLst>
              <a:ext uri="{FF2B5EF4-FFF2-40B4-BE49-F238E27FC236}">
                <a16:creationId xmlns:a16="http://schemas.microsoft.com/office/drawing/2014/main" id="{66607C4C-4DAF-4271-8862-F2CBC42536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48" y="3538370"/>
            <a:ext cx="965200" cy="965200"/>
          </a:xfrm>
          <a:prstGeom prst="rect">
            <a:avLst/>
          </a:prstGeom>
        </p:spPr>
      </p:pic>
      <p:pic>
        <p:nvPicPr>
          <p:cNvPr id="57" name="Bildobjekt 56">
            <a:extLst>
              <a:ext uri="{FF2B5EF4-FFF2-40B4-BE49-F238E27FC236}">
                <a16:creationId xmlns:a16="http://schemas.microsoft.com/office/drawing/2014/main" id="{95D82041-194D-4415-B8C9-6B3F0BD314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443" y="3538370"/>
            <a:ext cx="965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8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 2030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4629" y="1439863"/>
            <a:ext cx="8722742" cy="42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6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AA1DEF0-2BAC-4447-BD4E-5E0C716E523C}"/>
              </a:ext>
            </a:extLst>
          </p:cNvPr>
          <p:cNvSpPr/>
          <p:nvPr/>
        </p:nvSpPr>
        <p:spPr>
          <a:xfrm>
            <a:off x="5079999" y="4423503"/>
            <a:ext cx="6548413" cy="18812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216000" rIns="180000" bIns="180000" rtlCol="0" anchor="t"/>
          <a:lstStyle/>
          <a:p>
            <a:r>
              <a:rPr lang="sv-SE" b="1" kern="0" spc="-30" dirty="0">
                <a:solidFill>
                  <a:schemeClr val="tx1"/>
                </a:solidFill>
                <a:latin typeface="+mj-lt"/>
              </a:rPr>
              <a:t>Stadsledningskontoret</a:t>
            </a:r>
            <a:r>
              <a:rPr lang="sv-SE" kern="0" spc="-30" dirty="0">
                <a:solidFill>
                  <a:schemeClr val="tx1"/>
                </a:solidFill>
              </a:rPr>
              <a:t> är kommunstyrelsens förvaltning och hjälper </a:t>
            </a:r>
            <a:r>
              <a:rPr lang="sv-SE" spc="-30" dirty="0">
                <a:solidFill>
                  <a:schemeClr val="tx1"/>
                </a:solidFill>
              </a:rPr>
              <a:t>kommunstyrelsen i sitt uppdrag att leda och samordna den kommunala verksamheten. Förvaltningen arbetar med övergripande strategiska frågor och ansvarar för att de politiska besluten genomförs.</a:t>
            </a:r>
          </a:p>
        </p:txBody>
      </p:sp>
      <p:sp>
        <p:nvSpPr>
          <p:cNvPr id="5" name="Rektangel 4"/>
          <p:cNvSpPr/>
          <p:nvPr/>
        </p:nvSpPr>
        <p:spPr>
          <a:xfrm>
            <a:off x="0" y="404736"/>
            <a:ext cx="5663952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indent="539750"/>
            <a:r>
              <a:rPr lang="sv-SE" sz="3600" b="1" spc="-30" dirty="0">
                <a:solidFill>
                  <a:srgbClr val="006EBF"/>
                </a:solidFill>
                <a:latin typeface="+mj-lt"/>
              </a:rPr>
              <a:t>Stadsledningskontoret</a:t>
            </a:r>
          </a:p>
        </p:txBody>
      </p:sp>
    </p:spTree>
    <p:extLst>
      <p:ext uri="{BB962C8B-B14F-4D97-AF65-F5344CB8AC3E}">
        <p14:creationId xmlns:p14="http://schemas.microsoft.com/office/powerpoint/2010/main" val="282919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9"/>
          <a:stretch/>
        </p:blipFill>
        <p:spPr>
          <a:xfrm>
            <a:off x="3409406" y="39190"/>
            <a:ext cx="8799409" cy="69041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0C7E153-7F23-7245-B744-4AC864E2055D}"/>
              </a:ext>
            </a:extLst>
          </p:cNvPr>
          <p:cNvSpPr/>
          <p:nvPr/>
        </p:nvSpPr>
        <p:spPr>
          <a:xfrm>
            <a:off x="3392586" y="39190"/>
            <a:ext cx="1736150" cy="6883200"/>
          </a:xfrm>
          <a:prstGeom prst="rect">
            <a:avLst/>
          </a:prstGeom>
          <a:gradFill>
            <a:gsLst>
              <a:gs pos="0">
                <a:srgbClr val="DCD9D2"/>
              </a:gs>
              <a:gs pos="100000">
                <a:srgbClr val="DCD9D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2017DC-B3E5-8C4A-91FA-1157DAF33832}"/>
              </a:ext>
            </a:extLst>
          </p:cNvPr>
          <p:cNvSpPr/>
          <p:nvPr/>
        </p:nvSpPr>
        <p:spPr>
          <a:xfrm>
            <a:off x="570552" y="1676750"/>
            <a:ext cx="3857616" cy="2187624"/>
          </a:xfrm>
          <a:prstGeom prst="rect">
            <a:avLst/>
          </a:prstGeom>
        </p:spPr>
        <p:txBody>
          <a:bodyPr wrap="square" numCol="1" spcCol="180000">
            <a:noAutofit/>
          </a:bodyPr>
          <a:lstStyle/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Bromma</a:t>
            </a:r>
          </a:p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Enskede-Årsta-</a:t>
            </a:r>
            <a:r>
              <a:rPr lang="sv-SE" b="1" spc="-30" dirty="0" err="1">
                <a:latin typeface="Stockholm Type Bold" pitchFamily="50" charset="0"/>
              </a:rPr>
              <a:t>Vantör</a:t>
            </a:r>
            <a:endParaRPr lang="sv-SE" b="1" spc="-30" dirty="0">
              <a:latin typeface="Stockholm Type Bold" pitchFamily="50" charset="0"/>
            </a:endParaRPr>
          </a:p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Farsta</a:t>
            </a:r>
          </a:p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Hägersten-Älvsjö</a:t>
            </a:r>
          </a:p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Hässelby-Vällingby</a:t>
            </a:r>
          </a:p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Kungsholmen</a:t>
            </a:r>
          </a:p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Norrmalm</a:t>
            </a:r>
          </a:p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Rinkeby-Kista</a:t>
            </a:r>
          </a:p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Skarpnäck</a:t>
            </a:r>
          </a:p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Skärholmen</a:t>
            </a:r>
          </a:p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Spånga-Tensta</a:t>
            </a:r>
          </a:p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Södermalm</a:t>
            </a:r>
          </a:p>
          <a:p>
            <a:pPr marL="288000" indent="-385200">
              <a:lnSpc>
                <a:spcPts val="1900"/>
              </a:lnSpc>
              <a:spcBef>
                <a:spcPts val="300"/>
              </a:spcBef>
              <a:buFont typeface="+mj-lt"/>
              <a:buAutoNum type="arabicPeriod"/>
            </a:pPr>
            <a:r>
              <a:rPr lang="sv-SE" b="1" spc="-30" dirty="0">
                <a:latin typeface="Stockholm Type Bold" pitchFamily="50" charset="0"/>
              </a:rPr>
              <a:t>Östermalm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5C0D7BCF-94AC-B947-84DC-2F488F97223B}"/>
              </a:ext>
            </a:extLst>
          </p:cNvPr>
          <p:cNvGrpSpPr/>
          <p:nvPr/>
        </p:nvGrpSpPr>
        <p:grpSpPr>
          <a:xfrm>
            <a:off x="6453629" y="1212096"/>
            <a:ext cx="4894959" cy="5046036"/>
            <a:chOff x="4404082" y="1116015"/>
            <a:chExt cx="4863473" cy="5013579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BB7A619B-C59C-F644-9833-B9C3CE0657F0}"/>
                </a:ext>
              </a:extLst>
            </p:cNvPr>
            <p:cNvSpPr/>
            <p:nvPr/>
          </p:nvSpPr>
          <p:spPr>
            <a:xfrm>
              <a:off x="5719758" y="2908451"/>
              <a:ext cx="298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1</a:t>
              </a:r>
              <a:endParaRPr lang="sv-SE" sz="24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76BD9C5B-60C4-BF46-A0A7-25094E274D73}"/>
                </a:ext>
              </a:extLst>
            </p:cNvPr>
            <p:cNvSpPr/>
            <p:nvPr/>
          </p:nvSpPr>
          <p:spPr>
            <a:xfrm>
              <a:off x="4404082" y="2039346"/>
              <a:ext cx="3529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5</a:t>
              </a:r>
              <a:endParaRPr lang="sv-SE" sz="2400" dirty="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CF4F04E5-E0B5-D34F-B2BB-A83113C5735A}"/>
                </a:ext>
              </a:extLst>
            </p:cNvPr>
            <p:cNvSpPr/>
            <p:nvPr/>
          </p:nvSpPr>
          <p:spPr>
            <a:xfrm>
              <a:off x="5042025" y="1577680"/>
              <a:ext cx="4122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11</a:t>
              </a:r>
              <a:endParaRPr lang="sv-SE" sz="2400" dirty="0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C009DCB7-5C8A-D641-A880-D12EA7B9AAC7}"/>
                </a:ext>
              </a:extLst>
            </p:cNvPr>
            <p:cNvSpPr/>
            <p:nvPr/>
          </p:nvSpPr>
          <p:spPr>
            <a:xfrm>
              <a:off x="5719931" y="1116015"/>
              <a:ext cx="3690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8</a:t>
              </a:r>
              <a:endParaRPr lang="sv-SE" sz="24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A84B2AE8-93BF-FC4B-ACD3-73A71273BDB0}"/>
                </a:ext>
              </a:extLst>
            </p:cNvPr>
            <p:cNvSpPr/>
            <p:nvPr/>
          </p:nvSpPr>
          <p:spPr>
            <a:xfrm>
              <a:off x="6757285" y="3294153"/>
              <a:ext cx="349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6</a:t>
              </a:r>
              <a:endParaRPr lang="sv-SE" sz="2400" dirty="0"/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5E7FA3D1-CB68-A44F-AAC4-48962EA86981}"/>
                </a:ext>
              </a:extLst>
            </p:cNvPr>
            <p:cNvSpPr/>
            <p:nvPr/>
          </p:nvSpPr>
          <p:spPr>
            <a:xfrm>
              <a:off x="7436359" y="2944807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7</a:t>
              </a:r>
              <a:endParaRPr lang="sv-SE" sz="2400" dirty="0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3FA4C041-5353-2342-8EDE-22597F4FC1C2}"/>
                </a:ext>
              </a:extLst>
            </p:cNvPr>
            <p:cNvSpPr/>
            <p:nvPr/>
          </p:nvSpPr>
          <p:spPr>
            <a:xfrm>
              <a:off x="8067896" y="2883722"/>
              <a:ext cx="455829" cy="4586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13</a:t>
              </a:r>
              <a:endParaRPr lang="sv-SE" sz="2400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F80DBC29-CCD8-1847-BE0F-ADC0BA25D99B}"/>
                </a:ext>
              </a:extLst>
            </p:cNvPr>
            <p:cNvSpPr/>
            <p:nvPr/>
          </p:nvSpPr>
          <p:spPr>
            <a:xfrm>
              <a:off x="7608842" y="3755819"/>
              <a:ext cx="4764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12</a:t>
              </a:r>
              <a:endParaRPr lang="sv-SE" sz="2400" dirty="0"/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942D918E-3FA2-214F-9040-D74CC71B5149}"/>
                </a:ext>
              </a:extLst>
            </p:cNvPr>
            <p:cNvSpPr/>
            <p:nvPr/>
          </p:nvSpPr>
          <p:spPr>
            <a:xfrm>
              <a:off x="5158265" y="4641171"/>
              <a:ext cx="548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10</a:t>
              </a:r>
              <a:endParaRPr lang="sv-SE" sz="2400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92A345DD-5826-344A-ACE7-763C128B01F2}"/>
                </a:ext>
              </a:extLst>
            </p:cNvPr>
            <p:cNvSpPr/>
            <p:nvPr/>
          </p:nvSpPr>
          <p:spPr>
            <a:xfrm>
              <a:off x="6458475" y="4429470"/>
              <a:ext cx="3690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4</a:t>
              </a:r>
              <a:endParaRPr lang="sv-SE" sz="2400" dirty="0"/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2A677698-7BEA-D044-AB0D-C7493491B619}"/>
                </a:ext>
              </a:extLst>
            </p:cNvPr>
            <p:cNvSpPr/>
            <p:nvPr/>
          </p:nvSpPr>
          <p:spPr>
            <a:xfrm>
              <a:off x="7361013" y="5052298"/>
              <a:ext cx="3690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2</a:t>
              </a:r>
              <a:endParaRPr lang="sv-SE" sz="2400" dirty="0"/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1A61F17B-D00D-F74B-9ED4-93A855CB47A8}"/>
                </a:ext>
              </a:extLst>
            </p:cNvPr>
            <p:cNvSpPr/>
            <p:nvPr/>
          </p:nvSpPr>
          <p:spPr>
            <a:xfrm>
              <a:off x="8067896" y="5667929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3</a:t>
              </a:r>
              <a:endParaRPr lang="sv-SE" sz="2400" dirty="0"/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09F75D20-D19E-224E-8572-CADDD65A0FA2}"/>
                </a:ext>
              </a:extLst>
            </p:cNvPr>
            <p:cNvSpPr/>
            <p:nvPr/>
          </p:nvSpPr>
          <p:spPr>
            <a:xfrm>
              <a:off x="8917779" y="5515509"/>
              <a:ext cx="349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latin typeface="Stockholm Type Bold" pitchFamily="50" charset="0"/>
                </a:rPr>
                <a:t>9</a:t>
              </a:r>
              <a:endParaRPr lang="sv-SE" sz="2400" dirty="0"/>
            </a:p>
          </p:txBody>
        </p:sp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4C78A747-76D1-D24D-840E-DB4D88555D22}"/>
              </a:ext>
            </a:extLst>
          </p:cNvPr>
          <p:cNvSpPr/>
          <p:nvPr/>
        </p:nvSpPr>
        <p:spPr>
          <a:xfrm>
            <a:off x="-1" y="404736"/>
            <a:ext cx="564078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indent="539750"/>
            <a:r>
              <a:rPr lang="sv-SE" sz="3600" b="1" spc="-30" dirty="0">
                <a:solidFill>
                  <a:schemeClr val="tx1"/>
                </a:solidFill>
                <a:latin typeface="+mj-lt"/>
              </a:rPr>
              <a:t>Stadsdelsförvaltningar</a:t>
            </a:r>
          </a:p>
        </p:txBody>
      </p:sp>
    </p:spTree>
    <p:extLst>
      <p:ext uri="{BB962C8B-B14F-4D97-AF65-F5344CB8AC3E}">
        <p14:creationId xmlns:p14="http://schemas.microsoft.com/office/powerpoint/2010/main" val="183893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5B21677-8DD7-C74D-B65D-378DA7E9B877}"/>
              </a:ext>
            </a:extLst>
          </p:cNvPr>
          <p:cNvSpPr/>
          <p:nvPr/>
        </p:nvSpPr>
        <p:spPr>
          <a:xfrm>
            <a:off x="5394233" y="2914672"/>
            <a:ext cx="6450764" cy="33900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30" dirty="0"/>
          </a:p>
        </p:txBody>
      </p:sp>
      <p:sp>
        <p:nvSpPr>
          <p:cNvPr id="4" name="Platshållare för text 1">
            <a:extLst>
              <a:ext uri="{FF2B5EF4-FFF2-40B4-BE49-F238E27FC236}">
                <a16:creationId xmlns:a16="http://schemas.microsoft.com/office/drawing/2014/main" id="{B59389EB-CB6F-F749-890A-E39E971C46D6}"/>
              </a:ext>
            </a:extLst>
          </p:cNvPr>
          <p:cNvSpPr txBox="1">
            <a:spLocks/>
          </p:cNvSpPr>
          <p:nvPr/>
        </p:nvSpPr>
        <p:spPr>
          <a:xfrm>
            <a:off x="5566187" y="3463948"/>
            <a:ext cx="6180336" cy="2739904"/>
          </a:xfrm>
          <a:prstGeom prst="rect">
            <a:avLst/>
          </a:prstGeom>
        </p:spPr>
        <p:txBody>
          <a:bodyPr numCol="2"/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tockholm Type Regular" pitchFamily="50" charset="0"/>
                <a:ea typeface="+mn-ea"/>
                <a:cs typeface="Stockholm Type Regular" pitchFamily="50" charset="0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tockholm Type Regular"/>
                <a:ea typeface="+mn-ea"/>
                <a:cs typeface="Stockholm Type Regular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tockholm Type Regular"/>
                <a:ea typeface="+mn-ea"/>
                <a:cs typeface="Stockholm Type Regular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tockholm Type Regular"/>
                <a:ea typeface="+mn-ea"/>
                <a:cs typeface="Stockholm Type Regular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tockholm Type Regular"/>
                <a:ea typeface="+mn-ea"/>
                <a:cs typeface="Stockholm Type Regula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sv-SE" sz="1600" kern="0" spc="-30" dirty="0"/>
              <a:t>Fritidsverksamhet för</a:t>
            </a:r>
            <a:br>
              <a:rPr lang="sv-SE" sz="1600" kern="0" spc="-30" dirty="0"/>
            </a:br>
            <a:r>
              <a:rPr lang="sv-SE" sz="1600" kern="0" spc="-30" dirty="0"/>
              <a:t>barn och ungdomar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sv-SE" sz="1600" kern="0" spc="-30" dirty="0"/>
              <a:t>Kommunal förskola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sv-SE" sz="1600" kern="0" spc="-30" dirty="0"/>
              <a:t>Försörjningsstöd budget-</a:t>
            </a:r>
            <a:br>
              <a:rPr lang="sv-SE" sz="1600" kern="0" spc="-30" dirty="0"/>
            </a:br>
            <a:r>
              <a:rPr lang="sv-SE" sz="1600" kern="0" spc="-30" dirty="0"/>
              <a:t>och skuldrådgivning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sv-SE" sz="1600" kern="0" spc="-30" dirty="0"/>
              <a:t>Konsumentrådgivning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sv-SE" sz="1600" kern="0" spc="-30" dirty="0"/>
              <a:t>Renhållning, skötsel</a:t>
            </a:r>
            <a:br>
              <a:rPr lang="sv-SE" sz="1600" kern="0" spc="-30" dirty="0"/>
            </a:br>
            <a:r>
              <a:rPr lang="sv-SE" sz="1600" kern="0" spc="-30" dirty="0"/>
              <a:t>och underhåll av parker samt parkinvesteringar</a:t>
            </a:r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sv-SE" sz="1600" kern="0" spc="-30" dirty="0"/>
              <a:t>Lokala näringslivsfrågor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sv-SE" sz="1600" kern="0" spc="-30" dirty="0"/>
              <a:t>Lokalt brottsförebyggande och trygghetsskapande arbete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sv-SE" sz="1600" kern="0" spc="-30" dirty="0"/>
              <a:t>Lokala stadsmiljöfrågor 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sv-SE" sz="1600" kern="0" spc="-30" dirty="0"/>
              <a:t>Service och omsorg till personer med funktionsnedsättning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sv-SE" sz="1600" kern="0" spc="-30" dirty="0"/>
              <a:t>Social service, omsorg</a:t>
            </a:r>
            <a:br>
              <a:rPr lang="sv-SE" sz="1600" kern="0" spc="-30" dirty="0"/>
            </a:br>
            <a:r>
              <a:rPr lang="sv-SE" sz="1600" kern="0" spc="-30" dirty="0"/>
              <a:t>och behandling samt familjerätt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sv-SE" sz="1600" kern="0" spc="-30" dirty="0"/>
              <a:t>Äldreomsorg</a:t>
            </a:r>
            <a:endParaRPr lang="sv-SE" sz="1600" spc="-3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52B4935-FAA4-8B43-914B-9F9AC8B3EAE0}"/>
              </a:ext>
            </a:extLst>
          </p:cNvPr>
          <p:cNvSpPr txBox="1"/>
          <p:nvPr/>
        </p:nvSpPr>
        <p:spPr>
          <a:xfrm>
            <a:off x="5526922" y="3071516"/>
            <a:ext cx="588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-30" dirty="0">
                <a:latin typeface="Stockholm Type Bold" pitchFamily="50" charset="0"/>
              </a:rPr>
              <a:t>Stadsdelsförvaltningarna ansvarar för:</a:t>
            </a:r>
          </a:p>
        </p:txBody>
      </p:sp>
      <p:sp>
        <p:nvSpPr>
          <p:cNvPr id="7" name="Rektangel 6"/>
          <p:cNvSpPr/>
          <p:nvPr/>
        </p:nvSpPr>
        <p:spPr>
          <a:xfrm>
            <a:off x="0" y="404736"/>
            <a:ext cx="7825946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indent="539750"/>
            <a:r>
              <a:rPr lang="sv-SE" sz="3600" b="1" spc="-30" dirty="0">
                <a:solidFill>
                  <a:srgbClr val="C40064"/>
                </a:solidFill>
                <a:latin typeface="+mj-lt"/>
              </a:rPr>
              <a:t>Stadsdelsförvaltningarnas ansvar</a:t>
            </a:r>
          </a:p>
        </p:txBody>
      </p:sp>
    </p:spTree>
    <p:extLst>
      <p:ext uri="{BB962C8B-B14F-4D97-AF65-F5344CB8AC3E}">
        <p14:creationId xmlns:p14="http://schemas.microsoft.com/office/powerpoint/2010/main" val="12190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C14CA48-1F76-4C47-B7E0-DEF6C87D2F42}"/>
              </a:ext>
            </a:extLst>
          </p:cNvPr>
          <p:cNvSpPr/>
          <p:nvPr/>
        </p:nvSpPr>
        <p:spPr>
          <a:xfrm>
            <a:off x="5396705" y="2776380"/>
            <a:ext cx="6236072" cy="35283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3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40AAD86-E62F-F446-B94E-D32E51E96C52}"/>
              </a:ext>
            </a:extLst>
          </p:cNvPr>
          <p:cNvSpPr txBox="1"/>
          <p:nvPr/>
        </p:nvSpPr>
        <p:spPr>
          <a:xfrm>
            <a:off x="5550365" y="2878596"/>
            <a:ext cx="577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-30" dirty="0">
                <a:latin typeface="Stockholm Type Bold" pitchFamily="50" charset="0"/>
              </a:rPr>
              <a:t>Fackförvaltningarna ansvarar för verksamheter</a:t>
            </a:r>
            <a:br>
              <a:rPr lang="sv-SE" b="1" spc="-30" dirty="0">
                <a:latin typeface="Stockholm Type Bold" pitchFamily="50" charset="0"/>
              </a:rPr>
            </a:br>
            <a:r>
              <a:rPr lang="sv-SE" b="1" spc="-30" dirty="0">
                <a:latin typeface="Stockholm Type Bold" pitchFamily="50" charset="0"/>
              </a:rPr>
              <a:t>som är gemensamma för hela staden: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0AD433-1371-7E4C-9A85-7D15F5535B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31845" y="3582061"/>
            <a:ext cx="5975531" cy="1196975"/>
          </a:xfrm>
        </p:spPr>
        <p:txBody>
          <a:bodyPr numCol="2" spcCol="0"/>
          <a:lstStyle/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Arbetsmarknads-</a:t>
            </a:r>
            <a:br>
              <a:rPr lang="sv-SE" sz="1600" spc="-30" dirty="0">
                <a:solidFill>
                  <a:schemeClr val="tx1"/>
                </a:solidFill>
              </a:rPr>
            </a:b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förvaltningen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Exploateringskontoret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Fastighetskontoret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Idrottsförvaltningen  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Kulturförvaltningen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Kyrkogårdsförvaltningen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Miljöförvaltningen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>
                <a:ea typeface="Stockholm Type Regular" charset="-128"/>
                <a:cs typeface="Stockholm Type Regular" charset="-128"/>
              </a:rPr>
              <a:t>Revisionskontoret</a:t>
            </a:r>
            <a:endParaRPr lang="sv-SE" sz="1600" spc="-30" dirty="0">
              <a:solidFill>
                <a:schemeClr val="tx1"/>
              </a:solidFill>
              <a:ea typeface="Stockholm Type Regular" charset="-128"/>
              <a:cs typeface="Stockholm Type Regular" charset="-128"/>
            </a:endParaRP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Serviceförvaltningen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Social</a:t>
            </a:r>
            <a:r>
              <a:rPr lang="sv-SE" sz="1600" spc="-30" dirty="0">
                <a:solidFill>
                  <a:schemeClr val="tx1"/>
                </a:solidFill>
              </a:rPr>
              <a:t>förvaltningen</a:t>
            </a:r>
            <a:endParaRPr lang="sv-SE" sz="1600" spc="-30" dirty="0">
              <a:solidFill>
                <a:schemeClr val="tx1"/>
              </a:solidFill>
              <a:ea typeface="Stockholm Type Regular" charset="-128"/>
              <a:cs typeface="Stockholm Type Regular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/>
              <a:t>Stadsarkivet</a:t>
            </a:r>
            <a:endParaRPr lang="sv-SE" sz="1600" spc="-30" dirty="0">
              <a:ea typeface="Stockholm Type Regular" charset="-128"/>
              <a:cs typeface="Stockholm Type Regular" charset="-128"/>
            </a:endParaRP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Stadsbyggnadskontoret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Trafikkontoret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Utbildnings-</a:t>
            </a:r>
            <a:b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</a:b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förvaltningen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ea typeface="Stockholm Type Regular" charset="-128"/>
                <a:cs typeface="Stockholm Type Regular" charset="-128"/>
              </a:rPr>
              <a:t>Valnämndens kansli</a:t>
            </a:r>
            <a:endParaRPr lang="sv-SE" sz="1600" spc="-30" dirty="0">
              <a:solidFill>
                <a:schemeClr val="tx1"/>
              </a:solidFill>
              <a:ea typeface="Stockholm Type Regular" charset="-128"/>
              <a:cs typeface="Stockholm Type Regular" charset="-128"/>
            </a:endParaRP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  <a:ea typeface="Stockholm Type Regular" charset="-128"/>
                <a:cs typeface="Stockholm Type Regular" charset="-128"/>
              </a:rPr>
              <a:t>Äldreförvaltningen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Överförmyndar-</a:t>
            </a:r>
            <a:br>
              <a:rPr lang="sv-SE" sz="1600" spc="-30" dirty="0">
                <a:solidFill>
                  <a:schemeClr val="tx1"/>
                </a:solidFill>
              </a:rPr>
            </a:br>
            <a:r>
              <a:rPr lang="sv-SE" sz="1600" spc="-30" dirty="0">
                <a:solidFill>
                  <a:schemeClr val="tx1"/>
                </a:solidFill>
              </a:rPr>
              <a:t>förvaltningen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E504F60-C141-4141-89FE-F2C9C40F611F}"/>
              </a:ext>
            </a:extLst>
          </p:cNvPr>
          <p:cNvSpPr/>
          <p:nvPr/>
        </p:nvSpPr>
        <p:spPr>
          <a:xfrm>
            <a:off x="-1" y="404736"/>
            <a:ext cx="4662686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indent="539750"/>
            <a:r>
              <a:rPr lang="sv-SE" sz="3600" b="1" spc="-30" dirty="0">
                <a:solidFill>
                  <a:srgbClr val="00867F"/>
                </a:solidFill>
                <a:latin typeface="+mj-lt"/>
              </a:rPr>
              <a:t>Fackförvaltningar</a:t>
            </a:r>
          </a:p>
        </p:txBody>
      </p:sp>
    </p:spTree>
    <p:extLst>
      <p:ext uri="{BB962C8B-B14F-4D97-AF65-F5344CB8AC3E}">
        <p14:creationId xmlns:p14="http://schemas.microsoft.com/office/powerpoint/2010/main" val="118182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BB0B04F-E37F-3345-BFAF-D1D50860AB51}"/>
              </a:ext>
            </a:extLst>
          </p:cNvPr>
          <p:cNvSpPr/>
          <p:nvPr/>
        </p:nvSpPr>
        <p:spPr>
          <a:xfrm>
            <a:off x="3490796" y="2229859"/>
            <a:ext cx="8140331" cy="40749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40AAD86-E62F-F446-B94E-D32E51E96C52}"/>
              </a:ext>
            </a:extLst>
          </p:cNvPr>
          <p:cNvSpPr txBox="1"/>
          <p:nvPr/>
        </p:nvSpPr>
        <p:spPr>
          <a:xfrm>
            <a:off x="3844518" y="2391948"/>
            <a:ext cx="55013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b="1" dirty="0">
                <a:latin typeface="Stockholm Type Bold" pitchFamily="50" charset="0"/>
              </a:rPr>
              <a:t>Stockholms Stadshus AB ägs av Stockholms stad</a:t>
            </a:r>
            <a:br>
              <a:rPr lang="sv-SE" b="1" dirty="0">
                <a:latin typeface="Stockholm Type Bold" pitchFamily="50" charset="0"/>
              </a:rPr>
            </a:br>
            <a:r>
              <a:rPr lang="sv-SE" b="1" dirty="0">
                <a:latin typeface="Stockholm Type Bold" pitchFamily="50" charset="0"/>
              </a:rPr>
              <a:t>och är moderbolag i koncernen som består av: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0AD433-1371-7E4C-9A85-7D15F5535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4518" y="3234997"/>
            <a:ext cx="7973589" cy="2758037"/>
          </a:xfrm>
        </p:spPr>
        <p:txBody>
          <a:bodyPr numCol="3" spcCol="180000"/>
          <a:lstStyle/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Familjebostäder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 err="1">
                <a:solidFill>
                  <a:schemeClr val="tx1"/>
                </a:solidFill>
              </a:rPr>
              <a:t>Micasa</a:t>
            </a:r>
            <a:r>
              <a:rPr lang="sv-SE" sz="1600" spc="-30" dirty="0">
                <a:solidFill>
                  <a:schemeClr val="tx1"/>
                </a:solidFill>
              </a:rPr>
              <a:t> Fastigheter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 err="1">
                <a:solidFill>
                  <a:schemeClr val="tx1"/>
                </a:solidFill>
              </a:rPr>
              <a:t>Mässfastigheter</a:t>
            </a:r>
            <a:r>
              <a:rPr lang="sv-SE" sz="1600" spc="-30" dirty="0">
                <a:solidFill>
                  <a:schemeClr val="tx1"/>
                </a:solidFill>
              </a:rPr>
              <a:t> 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S:t Erik Försäkring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S:t Erik Markutveckling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Skolfastigheter i Stockholm (SISAB)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Stockholm </a:t>
            </a:r>
            <a:r>
              <a:rPr lang="sv-SE" sz="1600" spc="-30" dirty="0" err="1">
                <a:solidFill>
                  <a:schemeClr val="tx1"/>
                </a:solidFill>
              </a:rPr>
              <a:t>Globe</a:t>
            </a:r>
            <a:br>
              <a:rPr lang="sv-SE" sz="1600" spc="-30" dirty="0">
                <a:solidFill>
                  <a:schemeClr val="tx1"/>
                </a:solidFill>
              </a:rPr>
            </a:br>
            <a:r>
              <a:rPr lang="sv-SE" sz="1600" spc="-30" dirty="0">
                <a:solidFill>
                  <a:schemeClr val="tx1"/>
                </a:solidFill>
              </a:rPr>
              <a:t>Arena Fastigheter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Stockholms Hamn 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Stockholmshem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Stockholm Business</a:t>
            </a:r>
            <a:br>
              <a:rPr lang="sv-SE" sz="1600" spc="-30" dirty="0">
                <a:solidFill>
                  <a:schemeClr val="tx1"/>
                </a:solidFill>
              </a:rPr>
            </a:br>
            <a:r>
              <a:rPr lang="sv-SE" sz="1600" spc="-30" dirty="0">
                <a:solidFill>
                  <a:schemeClr val="tx1"/>
                </a:solidFill>
              </a:rPr>
              <a:t>Region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Stockholm Parkering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Bostadsförmedlingen</a:t>
            </a:r>
            <a:br>
              <a:rPr lang="sv-SE" sz="1600" spc="-30" dirty="0">
                <a:solidFill>
                  <a:schemeClr val="tx1"/>
                </a:solidFill>
              </a:rPr>
            </a:br>
            <a:r>
              <a:rPr lang="sv-SE" sz="1600" spc="-30" dirty="0">
                <a:solidFill>
                  <a:schemeClr val="tx1"/>
                </a:solidFill>
              </a:rPr>
              <a:t>i Stockholm 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Kulturhuset Stadsteatern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Stockholm Vatten</a:t>
            </a:r>
            <a:br>
              <a:rPr lang="sv-SE" sz="1600" spc="-30" dirty="0">
                <a:solidFill>
                  <a:schemeClr val="tx1"/>
                </a:solidFill>
              </a:rPr>
            </a:br>
            <a:r>
              <a:rPr lang="sv-SE" sz="1600" spc="-30" dirty="0">
                <a:solidFill>
                  <a:schemeClr val="tx1"/>
                </a:solidFill>
              </a:rPr>
              <a:t>och Avfall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 err="1">
                <a:solidFill>
                  <a:schemeClr val="tx1"/>
                </a:solidFill>
              </a:rPr>
              <a:t>Stokab</a:t>
            </a:r>
            <a:endParaRPr lang="sv-SE" sz="1600" spc="-30" dirty="0">
              <a:solidFill>
                <a:schemeClr val="tx1"/>
              </a:solidFill>
            </a:endParaRP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Svenska Bostäder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sv-SE" sz="1800" b="1" spc="-3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800" b="1" spc="-30" dirty="0">
                <a:solidFill>
                  <a:schemeClr val="tx1"/>
                </a:solidFill>
                <a:latin typeface="+mj-lt"/>
              </a:rPr>
              <a:t>Intressebolag: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sv-SE" sz="1600" spc="-30" dirty="0">
                <a:solidFill>
                  <a:schemeClr val="tx1"/>
                </a:solidFill>
              </a:rPr>
              <a:t>Stockholm Exergi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E504F60-C141-4141-89FE-F2C9C40F611F}"/>
              </a:ext>
            </a:extLst>
          </p:cNvPr>
          <p:cNvSpPr/>
          <p:nvPr/>
        </p:nvSpPr>
        <p:spPr>
          <a:xfrm>
            <a:off x="-2" y="404736"/>
            <a:ext cx="223736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indent="539750"/>
            <a:r>
              <a:rPr lang="sv-SE" sz="3600" b="1" spc="-30" dirty="0">
                <a:solidFill>
                  <a:schemeClr val="accent5"/>
                </a:solidFill>
                <a:latin typeface="+mj-lt"/>
              </a:rPr>
              <a:t>Bolag</a:t>
            </a:r>
          </a:p>
        </p:txBody>
      </p:sp>
    </p:spTree>
    <p:extLst>
      <p:ext uri="{BB962C8B-B14F-4D97-AF65-F5344CB8AC3E}">
        <p14:creationId xmlns:p14="http://schemas.microsoft.com/office/powerpoint/2010/main" val="25042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372D14F4-7A1C-A24E-BA2E-33175EC22B60}"/>
              </a:ext>
            </a:extLst>
          </p:cNvPr>
          <p:cNvSpPr txBox="1">
            <a:spLocks/>
          </p:cNvSpPr>
          <p:nvPr/>
        </p:nvSpPr>
        <p:spPr>
          <a:xfrm>
            <a:off x="0" y="2955979"/>
            <a:ext cx="12185724" cy="968400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6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ockholm Type Bold"/>
                <a:ea typeface="+mj-ea"/>
                <a:cs typeface="+mj-cs"/>
              </a:rPr>
              <a:t>Vi ses!</a:t>
            </a:r>
            <a:endParaRPr kumimoji="0" lang="sv-SE" sz="9600" b="0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ockholm Type Regular"/>
              <a:ea typeface="+mj-ea"/>
              <a:cs typeface="+mj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DDE75C2-D580-D243-906C-21CEE65453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67862"/>
            <a:ext cx="1276350" cy="46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0" y="56553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300" dirty="0" err="1">
                <a:solidFill>
                  <a:schemeClr val="bg1"/>
                </a:solidFill>
              </a:rPr>
              <a:t>start.stockholm</a:t>
            </a:r>
            <a:r>
              <a:rPr lang="sv-SE" sz="2300" dirty="0">
                <a:solidFill>
                  <a:schemeClr val="bg1"/>
                </a:solidFill>
              </a:rPr>
              <a:t> </a:t>
            </a:r>
            <a:r>
              <a:rPr lang="sv-SE" sz="2800" dirty="0">
                <a:solidFill>
                  <a:schemeClr val="bg1"/>
                </a:solidFill>
              </a:rPr>
              <a:t>  </a:t>
            </a:r>
            <a:r>
              <a:rPr lang="sv-SE" sz="2300" dirty="0">
                <a:solidFill>
                  <a:schemeClr val="bg1"/>
                </a:solidFill>
              </a:rPr>
              <a:t>Kontaktcenter Stockholm – </a:t>
            </a:r>
            <a:r>
              <a:rPr lang="sv-SE" sz="2000" dirty="0">
                <a:solidFill>
                  <a:schemeClr val="bg1"/>
                </a:solidFill>
              </a:rPr>
              <a:t>08-508 00 508 </a:t>
            </a:r>
            <a:r>
              <a:rPr lang="sv-SE" sz="2300" dirty="0">
                <a:solidFill>
                  <a:schemeClr val="bg1"/>
                </a:solidFill>
              </a:rPr>
              <a:t> 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300" dirty="0">
                <a:solidFill>
                  <a:schemeClr val="bg1"/>
                </a:solidFill>
              </a:rPr>
              <a:t>Facebook   Twitter   Linkedin </a:t>
            </a:r>
          </a:p>
        </p:txBody>
      </p:sp>
      <p:cxnSp>
        <p:nvCxnSpPr>
          <p:cNvPr id="6" name="Rak koppling 5"/>
          <p:cNvCxnSpPr/>
          <p:nvPr/>
        </p:nvCxnSpPr>
        <p:spPr>
          <a:xfrm>
            <a:off x="2328093" y="5751203"/>
            <a:ext cx="0" cy="40750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/>
          <p:cNvCxnSpPr/>
          <p:nvPr/>
        </p:nvCxnSpPr>
        <p:spPr>
          <a:xfrm>
            <a:off x="8195492" y="5771081"/>
            <a:ext cx="0" cy="40750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/>
          <p:cNvCxnSpPr/>
          <p:nvPr/>
        </p:nvCxnSpPr>
        <p:spPr>
          <a:xfrm>
            <a:off x="9719492" y="5771081"/>
            <a:ext cx="0" cy="40750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/>
          <p:cNvCxnSpPr/>
          <p:nvPr/>
        </p:nvCxnSpPr>
        <p:spPr>
          <a:xfrm>
            <a:off x="10845930" y="5764457"/>
            <a:ext cx="0" cy="40750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3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 descr="Pil-2.png">
            <a:extLst>
              <a:ext uri="{FF2B5EF4-FFF2-40B4-BE49-F238E27FC236}">
                <a16:creationId xmlns:a16="http://schemas.microsoft.com/office/drawing/2014/main" id="{3DB0AEF6-4C79-7445-95E6-1B57F35300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628" y="3047235"/>
            <a:ext cx="528733" cy="852796"/>
          </a:xfrm>
          <a:prstGeom prst="rect">
            <a:avLst/>
          </a:prstGeom>
        </p:spPr>
      </p:pic>
      <p:pic>
        <p:nvPicPr>
          <p:cNvPr id="22" name="Bildobjekt 21" descr="Pil-2.png">
            <a:extLst>
              <a:ext uri="{FF2B5EF4-FFF2-40B4-BE49-F238E27FC236}">
                <a16:creationId xmlns:a16="http://schemas.microsoft.com/office/drawing/2014/main" id="{862B9105-4FE0-8E46-8B65-9898BF99D7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60000">
            <a:off x="5819327" y="5575562"/>
            <a:ext cx="582927" cy="940201"/>
          </a:xfrm>
          <a:prstGeom prst="rect">
            <a:avLst/>
          </a:prstGeom>
        </p:spPr>
      </p:pic>
      <p:pic>
        <p:nvPicPr>
          <p:cNvPr id="23" name="Bildobjekt 22" descr="Pil-2.png">
            <a:extLst>
              <a:ext uri="{FF2B5EF4-FFF2-40B4-BE49-F238E27FC236}">
                <a16:creationId xmlns:a16="http://schemas.microsoft.com/office/drawing/2014/main" id="{5711561A-932F-7F4D-88AC-C8C3C88B9E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00000">
            <a:off x="4269457" y="2961858"/>
            <a:ext cx="568226" cy="916490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898385D5-FEEE-884E-BC5B-8390CC2546E0}"/>
              </a:ext>
            </a:extLst>
          </p:cNvPr>
          <p:cNvGrpSpPr/>
          <p:nvPr/>
        </p:nvGrpSpPr>
        <p:grpSpPr>
          <a:xfrm>
            <a:off x="4916476" y="1405156"/>
            <a:ext cx="2450438" cy="2450438"/>
            <a:chOff x="4916476" y="1405156"/>
            <a:chExt cx="2450438" cy="2450438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5C1E4DE8-E824-2A42-BA88-06D52B29D7F7}"/>
                </a:ext>
              </a:extLst>
            </p:cNvPr>
            <p:cNvSpPr/>
            <p:nvPr/>
          </p:nvSpPr>
          <p:spPr>
            <a:xfrm>
              <a:off x="4916476" y="1405156"/>
              <a:ext cx="2450438" cy="2450438"/>
            </a:xfrm>
            <a:prstGeom prst="ellipse">
              <a:avLst/>
            </a:prstGeom>
            <a:solidFill>
              <a:srgbClr val="C40064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rtlCol="0" anchor="ctr" anchorCtr="0"/>
            <a:lstStyle/>
            <a:p>
              <a:pPr algn="ctr">
                <a:lnSpc>
                  <a:spcPts val="1440"/>
                </a:lnSpc>
              </a:pPr>
              <a:endParaRPr lang="sv-SE" sz="1200" dirty="0">
                <a:noFill/>
                <a:latin typeface="Stockholm Type Regular" pitchFamily="50" charset="0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A5ACC76-08CD-D149-ABC8-76F5FF6D4D68}"/>
                </a:ext>
              </a:extLst>
            </p:cNvPr>
            <p:cNvSpPr/>
            <p:nvPr/>
          </p:nvSpPr>
          <p:spPr>
            <a:xfrm>
              <a:off x="4916476" y="2444083"/>
              <a:ext cx="2450436" cy="82073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ts val="1640"/>
                </a:lnSpc>
              </a:pPr>
              <a:r>
                <a:rPr lang="sv-SE" sz="4200" b="1" dirty="0">
                  <a:solidFill>
                    <a:schemeClr val="bg1"/>
                  </a:solidFill>
                  <a:latin typeface="+mj-lt"/>
                </a:rPr>
                <a:t>618 240</a:t>
              </a:r>
              <a:br>
                <a:rPr lang="sv-SE" sz="1400" b="1" dirty="0">
                  <a:solidFill>
                    <a:schemeClr val="bg1"/>
                  </a:solidFill>
                  <a:latin typeface="+mj-lt"/>
                </a:rPr>
              </a:br>
              <a:endParaRPr lang="sv-SE" sz="14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1640"/>
                </a:lnSpc>
              </a:pPr>
              <a:r>
                <a:rPr lang="sv-SE" sz="1400" dirty="0">
                  <a:solidFill>
                    <a:schemeClr val="bg1"/>
                  </a:solidFill>
                </a:rPr>
                <a:t>invånare RÖSTADE</a:t>
              </a:r>
            </a:p>
            <a:p>
              <a:pPr algn="ctr">
                <a:lnSpc>
                  <a:spcPts val="1640"/>
                </a:lnSpc>
              </a:pPr>
              <a:r>
                <a:rPr lang="sv-SE" sz="1400" dirty="0">
                  <a:solidFill>
                    <a:schemeClr val="bg1"/>
                  </a:solidFill>
                </a:rPr>
                <a:t>i kommunalvalet 2022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B22D8976-C6BA-B746-A8BC-2BE675B21503}"/>
              </a:ext>
            </a:extLst>
          </p:cNvPr>
          <p:cNvGrpSpPr/>
          <p:nvPr/>
        </p:nvGrpSpPr>
        <p:grpSpPr>
          <a:xfrm>
            <a:off x="6622224" y="4003628"/>
            <a:ext cx="2450438" cy="2450438"/>
            <a:chOff x="6622224" y="4003628"/>
            <a:chExt cx="2450438" cy="2450438"/>
          </a:xfrm>
        </p:grpSpPr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43A28B9A-BD7D-4141-B4C2-D2BD61370BF1}"/>
                </a:ext>
              </a:extLst>
            </p:cNvPr>
            <p:cNvSpPr/>
            <p:nvPr/>
          </p:nvSpPr>
          <p:spPr>
            <a:xfrm>
              <a:off x="6622224" y="4003628"/>
              <a:ext cx="2450438" cy="2450438"/>
            </a:xfrm>
            <a:prstGeom prst="ellipse">
              <a:avLst/>
            </a:prstGeom>
            <a:solidFill>
              <a:srgbClr val="C4006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40"/>
                </a:lnSpc>
              </a:pPr>
              <a:endParaRPr lang="sv-SE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B2D62C4C-A1B5-394D-80A0-262A9226E212}"/>
                </a:ext>
              </a:extLst>
            </p:cNvPr>
            <p:cNvSpPr/>
            <p:nvPr/>
          </p:nvSpPr>
          <p:spPr>
            <a:xfrm>
              <a:off x="6622226" y="4874048"/>
              <a:ext cx="2450436" cy="102592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ts val="1640"/>
                </a:lnSpc>
              </a:pPr>
              <a:r>
                <a:rPr lang="sv-SE" sz="4200" b="1" dirty="0">
                  <a:solidFill>
                    <a:schemeClr val="bg1"/>
                  </a:solidFill>
                  <a:latin typeface="+mj-lt"/>
                </a:rPr>
                <a:t>101</a:t>
              </a:r>
              <a:br>
                <a:rPr lang="sv-SE" sz="1400" b="1" dirty="0">
                  <a:solidFill>
                    <a:schemeClr val="bg1"/>
                  </a:solidFill>
                  <a:latin typeface="+mj-lt"/>
                </a:rPr>
              </a:br>
              <a:endParaRPr lang="sv-SE" sz="14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1640"/>
                </a:lnSpc>
              </a:pPr>
              <a:r>
                <a:rPr lang="sv-SE" sz="1400" dirty="0">
                  <a:solidFill>
                    <a:schemeClr val="bg1"/>
                  </a:solidFill>
                </a:rPr>
                <a:t>ledamöter i</a:t>
              </a:r>
              <a:br>
                <a:rPr lang="sv-SE" sz="1400" dirty="0">
                  <a:solidFill>
                    <a:schemeClr val="bg1"/>
                  </a:solidFill>
                </a:rPr>
              </a:br>
              <a:r>
                <a:rPr lang="sv-SE" sz="1400" dirty="0">
                  <a:solidFill>
                    <a:schemeClr val="bg1"/>
                  </a:solidFill>
                </a:rPr>
                <a:t>kommunfullmäktige</a:t>
              </a:r>
              <a:br>
                <a:rPr lang="sv-SE" sz="1400" dirty="0">
                  <a:solidFill>
                    <a:schemeClr val="bg1"/>
                  </a:solidFill>
                </a:rPr>
              </a:br>
              <a:r>
                <a:rPr lang="sv-SE" sz="1400" dirty="0">
                  <a:solidFill>
                    <a:schemeClr val="bg1"/>
                  </a:solidFill>
                </a:rPr>
                <a:t>BESLUTAR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120D3F2-CACC-4E41-B06A-905DC0EF8243}"/>
              </a:ext>
            </a:extLst>
          </p:cNvPr>
          <p:cNvGrpSpPr/>
          <p:nvPr/>
        </p:nvGrpSpPr>
        <p:grpSpPr>
          <a:xfrm>
            <a:off x="3215680" y="4003628"/>
            <a:ext cx="2450438" cy="2450438"/>
            <a:chOff x="3215680" y="4003628"/>
            <a:chExt cx="2450438" cy="2450438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EA0E4516-F5A5-374A-9662-5E319E864257}"/>
                </a:ext>
              </a:extLst>
            </p:cNvPr>
            <p:cNvSpPr/>
            <p:nvPr/>
          </p:nvSpPr>
          <p:spPr>
            <a:xfrm>
              <a:off x="3215680" y="4003628"/>
              <a:ext cx="2450438" cy="2450438"/>
            </a:xfrm>
            <a:prstGeom prst="ellipse">
              <a:avLst/>
            </a:prstGeom>
            <a:solidFill>
              <a:srgbClr val="C40064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440"/>
                </a:lnSpc>
              </a:pPr>
              <a:endParaRPr lang="sv-SE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6A6DC7E8-8B4E-D641-BCF9-F5F63D2CDF40}"/>
                </a:ext>
              </a:extLst>
            </p:cNvPr>
            <p:cNvSpPr/>
            <p:nvPr/>
          </p:nvSpPr>
          <p:spPr>
            <a:xfrm>
              <a:off x="3215680" y="4999753"/>
              <a:ext cx="2450436" cy="82073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ts val="1640"/>
                </a:lnSpc>
              </a:pPr>
              <a:r>
                <a:rPr lang="sv-SE" sz="4200" b="1" dirty="0">
                  <a:solidFill>
                    <a:schemeClr val="bg1"/>
                  </a:solidFill>
                  <a:latin typeface="+mj-lt"/>
                </a:rPr>
                <a:t>45</a:t>
              </a:r>
              <a:r>
                <a:rPr lang="sv-SE" sz="4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4200" b="1" dirty="0">
                  <a:solidFill>
                    <a:schemeClr val="bg1"/>
                  </a:solidFill>
                  <a:latin typeface="+mj-lt"/>
                </a:rPr>
                <a:t>000</a:t>
              </a:r>
              <a:br>
                <a:rPr lang="sv-SE" sz="1400" dirty="0">
                  <a:solidFill>
                    <a:schemeClr val="bg1"/>
                  </a:solidFill>
                  <a:latin typeface="+mj-lt"/>
                </a:rPr>
              </a:br>
              <a:endParaRPr lang="sv-SE" sz="1400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1640"/>
                </a:lnSpc>
              </a:pPr>
              <a:r>
                <a:rPr lang="sv-SE" sz="1400" dirty="0">
                  <a:solidFill>
                    <a:schemeClr val="bg1"/>
                  </a:solidFill>
                </a:rPr>
                <a:t>medarbetare i stadens</a:t>
              </a:r>
              <a:br>
                <a:rPr lang="sv-SE" sz="1400" dirty="0">
                  <a:solidFill>
                    <a:schemeClr val="bg1"/>
                  </a:solidFill>
                </a:rPr>
              </a:br>
              <a:r>
                <a:rPr lang="sv-SE" sz="1400" dirty="0">
                  <a:solidFill>
                    <a:schemeClr val="bg1"/>
                  </a:solidFill>
                </a:rPr>
                <a:t>tjänst GENOMFÖR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C8539727-0553-2445-AC7A-ECC4581DADD2}"/>
              </a:ext>
            </a:extLst>
          </p:cNvPr>
          <p:cNvSpPr/>
          <p:nvPr/>
        </p:nvSpPr>
        <p:spPr>
          <a:xfrm>
            <a:off x="1" y="404736"/>
            <a:ext cx="681608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indent="539750"/>
            <a:r>
              <a:rPr lang="sv-SE" sz="3600" b="1" spc="-30" dirty="0">
                <a:solidFill>
                  <a:srgbClr val="C40068"/>
                </a:solidFill>
                <a:latin typeface="+mj-lt"/>
              </a:rPr>
              <a:t>Så fungerar Stockholms stad</a:t>
            </a:r>
          </a:p>
        </p:txBody>
      </p:sp>
    </p:spTree>
    <p:extLst>
      <p:ext uri="{BB962C8B-B14F-4D97-AF65-F5344CB8AC3E}">
        <p14:creationId xmlns:p14="http://schemas.microsoft.com/office/powerpoint/2010/main" val="228376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ktangel 73">
            <a:extLst>
              <a:ext uri="{FF2B5EF4-FFF2-40B4-BE49-F238E27FC236}">
                <a16:creationId xmlns:a16="http://schemas.microsoft.com/office/drawing/2014/main" id="{1E8F793D-68DA-49C7-B969-55AB92610FFD}"/>
              </a:ext>
            </a:extLst>
          </p:cNvPr>
          <p:cNvSpPr/>
          <p:nvPr/>
        </p:nvSpPr>
        <p:spPr>
          <a:xfrm>
            <a:off x="4991595" y="3071183"/>
            <a:ext cx="5976000" cy="328108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800" dirty="0"/>
          </a:p>
        </p:txBody>
      </p:sp>
      <p:sp>
        <p:nvSpPr>
          <p:cNvPr id="9" name="Rektangel 8"/>
          <p:cNvSpPr/>
          <p:nvPr/>
        </p:nvSpPr>
        <p:spPr>
          <a:xfrm>
            <a:off x="34120" y="404664"/>
            <a:ext cx="9551194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indent="539750"/>
            <a:r>
              <a:rPr lang="sv-SE" sz="3600" b="1" spc="-30" dirty="0">
                <a:solidFill>
                  <a:srgbClr val="00837D"/>
                </a:solidFill>
                <a:latin typeface="+mj-lt"/>
              </a:rPr>
              <a:t>Röstfördelning efter kommunalvalet 2022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4802886" y="3144891"/>
            <a:ext cx="6392551" cy="3209015"/>
            <a:chOff x="4576795" y="3071463"/>
            <a:chExt cx="5979749" cy="300179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B9249B5-C50C-6F49-9F27-1206D5467729}"/>
                </a:ext>
              </a:extLst>
            </p:cNvPr>
            <p:cNvSpPr/>
            <p:nvPr/>
          </p:nvSpPr>
          <p:spPr>
            <a:xfrm>
              <a:off x="4576795" y="3071463"/>
              <a:ext cx="5979749" cy="3001791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997" y="3197832"/>
              <a:ext cx="4760879" cy="2732458"/>
            </a:xfrm>
            <a:prstGeom prst="rect">
              <a:avLst/>
            </a:prstGeom>
          </p:spPr>
        </p:pic>
        <p:sp>
          <p:nvSpPr>
            <p:cNvPr id="85" name="textruta 84">
              <a:extLst>
                <a:ext uri="{FF2B5EF4-FFF2-40B4-BE49-F238E27FC236}">
                  <a16:creationId xmlns:a16="http://schemas.microsoft.com/office/drawing/2014/main" id="{C94CDEF3-12F6-4340-BD5F-90026F0A6F8B}"/>
                </a:ext>
              </a:extLst>
            </p:cNvPr>
            <p:cNvSpPr txBox="1"/>
            <p:nvPr/>
          </p:nvSpPr>
          <p:spPr>
            <a:xfrm>
              <a:off x="9704191" y="3211637"/>
              <a:ext cx="711143" cy="276999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sv-SE" sz="1200" b="1" dirty="0">
                  <a:latin typeface="+mj-lt"/>
                </a:rPr>
                <a:t>29,43%</a:t>
              </a:r>
            </a:p>
          </p:txBody>
        </p:sp>
        <p:sp>
          <p:nvSpPr>
            <p:cNvPr id="86" name="textruta 85">
              <a:extLst>
                <a:ext uri="{FF2B5EF4-FFF2-40B4-BE49-F238E27FC236}">
                  <a16:creationId xmlns:a16="http://schemas.microsoft.com/office/drawing/2014/main" id="{B44F72C8-578F-430E-B793-77601DE6D18F}"/>
                </a:ext>
              </a:extLst>
            </p:cNvPr>
            <p:cNvSpPr txBox="1"/>
            <p:nvPr/>
          </p:nvSpPr>
          <p:spPr>
            <a:xfrm>
              <a:off x="7933971" y="3526181"/>
              <a:ext cx="839684" cy="276999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sv-SE" sz="1200" b="1" dirty="0">
                  <a:latin typeface="+mj-lt"/>
                </a:rPr>
                <a:t>18,33%</a:t>
              </a:r>
            </a:p>
          </p:txBody>
        </p: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F15C0243-8670-4490-AB4B-BFD076F9953B}"/>
                </a:ext>
              </a:extLst>
            </p:cNvPr>
            <p:cNvSpPr txBox="1"/>
            <p:nvPr/>
          </p:nvSpPr>
          <p:spPr>
            <a:xfrm>
              <a:off x="7491558" y="3834775"/>
              <a:ext cx="751782" cy="276999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sv-SE" sz="1200" b="1" dirty="0">
                  <a:latin typeface="+mj-lt"/>
                </a:rPr>
                <a:t>15,37%</a:t>
              </a:r>
            </a:p>
          </p:txBody>
        </p:sp>
        <p:sp>
          <p:nvSpPr>
            <p:cNvPr id="88" name="textruta 87">
              <a:extLst>
                <a:ext uri="{FF2B5EF4-FFF2-40B4-BE49-F238E27FC236}">
                  <a16:creationId xmlns:a16="http://schemas.microsoft.com/office/drawing/2014/main" id="{05FA942A-9758-4E0A-93D0-EA3ED00DBDD5}"/>
                </a:ext>
              </a:extLst>
            </p:cNvPr>
            <p:cNvSpPr txBox="1"/>
            <p:nvPr/>
          </p:nvSpPr>
          <p:spPr>
            <a:xfrm>
              <a:off x="6342953" y="4134898"/>
              <a:ext cx="751783" cy="276999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sv-SE" sz="1200" b="1" dirty="0">
                  <a:latin typeface="+mj-lt"/>
                </a:rPr>
                <a:t>8,03%</a:t>
              </a:r>
            </a:p>
          </p:txBody>
        </p:sp>
        <p:sp>
          <p:nvSpPr>
            <p:cNvPr id="89" name="textruta 88">
              <a:extLst>
                <a:ext uri="{FF2B5EF4-FFF2-40B4-BE49-F238E27FC236}">
                  <a16:creationId xmlns:a16="http://schemas.microsoft.com/office/drawing/2014/main" id="{8413C67D-3A3A-4C9D-86BF-05E40579A016}"/>
                </a:ext>
              </a:extLst>
            </p:cNvPr>
            <p:cNvSpPr txBox="1"/>
            <p:nvPr/>
          </p:nvSpPr>
          <p:spPr>
            <a:xfrm>
              <a:off x="6342953" y="4424275"/>
              <a:ext cx="583746" cy="276999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sv-SE" sz="1200" b="1" dirty="0">
                  <a:latin typeface="+mj-lt"/>
                </a:rPr>
                <a:t>7,98%</a:t>
              </a:r>
            </a:p>
          </p:txBody>
        </p: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191D0019-AE7A-4FD8-AE75-39652ACF67D5}"/>
                </a:ext>
              </a:extLst>
            </p:cNvPr>
            <p:cNvSpPr txBox="1"/>
            <p:nvPr/>
          </p:nvSpPr>
          <p:spPr>
            <a:xfrm>
              <a:off x="6141624" y="4732499"/>
              <a:ext cx="583746" cy="276999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sv-SE" sz="1200" b="1" dirty="0">
                  <a:latin typeface="+mj-lt"/>
                </a:rPr>
                <a:t>6,69%</a:t>
              </a:r>
            </a:p>
          </p:txBody>
        </p:sp>
        <p:sp>
          <p:nvSpPr>
            <p:cNvPr id="91" name="textruta 90">
              <a:extLst>
                <a:ext uri="{FF2B5EF4-FFF2-40B4-BE49-F238E27FC236}">
                  <a16:creationId xmlns:a16="http://schemas.microsoft.com/office/drawing/2014/main" id="{26B8CCA4-B4E7-4AAB-A508-77701A2706BF}"/>
                </a:ext>
              </a:extLst>
            </p:cNvPr>
            <p:cNvSpPr txBox="1"/>
            <p:nvPr/>
          </p:nvSpPr>
          <p:spPr>
            <a:xfrm>
              <a:off x="6006913" y="5030774"/>
              <a:ext cx="583746" cy="276999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sv-SE" sz="1200" b="1" dirty="0">
                  <a:latin typeface="+mj-lt"/>
                </a:rPr>
                <a:t>6,03%</a:t>
              </a:r>
            </a:p>
          </p:txBody>
        </p:sp>
        <p:sp>
          <p:nvSpPr>
            <p:cNvPr id="92" name="textruta 91">
              <a:extLst>
                <a:ext uri="{FF2B5EF4-FFF2-40B4-BE49-F238E27FC236}">
                  <a16:creationId xmlns:a16="http://schemas.microsoft.com/office/drawing/2014/main" id="{C00A9663-C2BA-4623-96B4-2F2283F11D2A}"/>
                </a:ext>
              </a:extLst>
            </p:cNvPr>
            <p:cNvSpPr txBox="1"/>
            <p:nvPr/>
          </p:nvSpPr>
          <p:spPr>
            <a:xfrm>
              <a:off x="5715040" y="5322200"/>
              <a:ext cx="583746" cy="276999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sv-SE" sz="1200" b="1" dirty="0">
                  <a:latin typeface="+mj-lt"/>
                </a:rPr>
                <a:t>3,83%</a:t>
              </a:r>
            </a:p>
          </p:txBody>
        </p: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C7EB5B4E-B16C-428F-A823-C418640ADD6C}"/>
                </a:ext>
              </a:extLst>
            </p:cNvPr>
            <p:cNvSpPr txBox="1"/>
            <p:nvPr/>
          </p:nvSpPr>
          <p:spPr>
            <a:xfrm>
              <a:off x="5759207" y="5623010"/>
              <a:ext cx="583746" cy="276999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sv-SE" sz="1200" b="1" dirty="0">
                  <a:latin typeface="+mj-lt"/>
                </a:rPr>
                <a:t>4,31%</a:t>
              </a:r>
            </a:p>
          </p:txBody>
        </p:sp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AC933743-D317-477B-AB8A-B4B221935EA3}"/>
                </a:ext>
              </a:extLst>
            </p:cNvPr>
            <p:cNvSpPr txBox="1"/>
            <p:nvPr/>
          </p:nvSpPr>
          <p:spPr>
            <a:xfrm>
              <a:off x="5013966" y="3226596"/>
              <a:ext cx="583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  <a:latin typeface="+mj-lt"/>
                </a:rPr>
                <a:t>S</a:t>
              </a:r>
            </a:p>
          </p:txBody>
        </p:sp>
        <p:sp>
          <p:nvSpPr>
            <p:cNvPr id="96" name="textruta 95">
              <a:extLst>
                <a:ext uri="{FF2B5EF4-FFF2-40B4-BE49-F238E27FC236}">
                  <a16:creationId xmlns:a16="http://schemas.microsoft.com/office/drawing/2014/main" id="{B8648301-D31E-403C-B1C8-9D4D7572B064}"/>
                </a:ext>
              </a:extLst>
            </p:cNvPr>
            <p:cNvSpPr txBox="1"/>
            <p:nvPr/>
          </p:nvSpPr>
          <p:spPr>
            <a:xfrm>
              <a:off x="5013966" y="3522278"/>
              <a:ext cx="583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  <a:latin typeface="+mj-lt"/>
                </a:rPr>
                <a:t>M</a:t>
              </a:r>
            </a:p>
          </p:txBody>
        </p:sp>
        <p:sp>
          <p:nvSpPr>
            <p:cNvPr id="97" name="textruta 96">
              <a:extLst>
                <a:ext uri="{FF2B5EF4-FFF2-40B4-BE49-F238E27FC236}">
                  <a16:creationId xmlns:a16="http://schemas.microsoft.com/office/drawing/2014/main" id="{60D2785E-92AF-46E0-8059-140EE0D3B4D4}"/>
                </a:ext>
              </a:extLst>
            </p:cNvPr>
            <p:cNvSpPr txBox="1"/>
            <p:nvPr/>
          </p:nvSpPr>
          <p:spPr>
            <a:xfrm>
              <a:off x="5013966" y="3831547"/>
              <a:ext cx="583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  <a:latin typeface="+mj-lt"/>
                </a:rPr>
                <a:t>V</a:t>
              </a:r>
            </a:p>
          </p:txBody>
        </p:sp>
        <p:sp>
          <p:nvSpPr>
            <p:cNvPr id="98" name="textruta 97">
              <a:extLst>
                <a:ext uri="{FF2B5EF4-FFF2-40B4-BE49-F238E27FC236}">
                  <a16:creationId xmlns:a16="http://schemas.microsoft.com/office/drawing/2014/main" id="{AFEC0A35-115F-47F8-B15B-1D504C8C1012}"/>
                </a:ext>
              </a:extLst>
            </p:cNvPr>
            <p:cNvSpPr txBox="1"/>
            <p:nvPr/>
          </p:nvSpPr>
          <p:spPr>
            <a:xfrm>
              <a:off x="5013966" y="4426815"/>
              <a:ext cx="583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  <a:latin typeface="+mj-lt"/>
                </a:rPr>
                <a:t>L</a:t>
              </a:r>
            </a:p>
          </p:txBody>
        </p:sp>
        <p:sp>
          <p:nvSpPr>
            <p:cNvPr id="99" name="textruta 98">
              <a:extLst>
                <a:ext uri="{FF2B5EF4-FFF2-40B4-BE49-F238E27FC236}">
                  <a16:creationId xmlns:a16="http://schemas.microsoft.com/office/drawing/2014/main" id="{E601EF7E-2FAB-4D98-8D5D-F77E720E6C27}"/>
                </a:ext>
              </a:extLst>
            </p:cNvPr>
            <p:cNvSpPr txBox="1"/>
            <p:nvPr/>
          </p:nvSpPr>
          <p:spPr>
            <a:xfrm>
              <a:off x="5010480" y="5030774"/>
              <a:ext cx="58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  <a:latin typeface="+mj-lt"/>
                </a:rPr>
                <a:t>MP</a:t>
              </a:r>
            </a:p>
          </p:txBody>
        </p:sp>
        <p:sp>
          <p:nvSpPr>
            <p:cNvPr id="100" name="textruta 99">
              <a:extLst>
                <a:ext uri="{FF2B5EF4-FFF2-40B4-BE49-F238E27FC236}">
                  <a16:creationId xmlns:a16="http://schemas.microsoft.com/office/drawing/2014/main" id="{3E864629-9273-4B92-92F2-C445FA3C7151}"/>
                </a:ext>
              </a:extLst>
            </p:cNvPr>
            <p:cNvSpPr txBox="1"/>
            <p:nvPr/>
          </p:nvSpPr>
          <p:spPr>
            <a:xfrm>
              <a:off x="5013966" y="4128939"/>
              <a:ext cx="583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  <a:latin typeface="+mj-lt"/>
                </a:rPr>
                <a:t>SD</a:t>
              </a:r>
            </a:p>
          </p:txBody>
        </p:sp>
        <p:sp>
          <p:nvSpPr>
            <p:cNvPr id="101" name="textruta 100">
              <a:extLst>
                <a:ext uri="{FF2B5EF4-FFF2-40B4-BE49-F238E27FC236}">
                  <a16:creationId xmlns:a16="http://schemas.microsoft.com/office/drawing/2014/main" id="{43A948F0-875B-4576-B8DB-6CC6826B7EB2}"/>
                </a:ext>
              </a:extLst>
            </p:cNvPr>
            <p:cNvSpPr txBox="1"/>
            <p:nvPr/>
          </p:nvSpPr>
          <p:spPr>
            <a:xfrm>
              <a:off x="5013966" y="4728537"/>
              <a:ext cx="583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  <a:latin typeface="+mj-lt"/>
                </a:rPr>
                <a:t>C</a:t>
              </a:r>
            </a:p>
          </p:txBody>
        </p:sp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E56AA8A7-8537-4799-8455-FF6201FE6D3B}"/>
                </a:ext>
              </a:extLst>
            </p:cNvPr>
            <p:cNvSpPr txBox="1"/>
            <p:nvPr/>
          </p:nvSpPr>
          <p:spPr>
            <a:xfrm>
              <a:off x="5013966" y="5336260"/>
              <a:ext cx="583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  <a:latin typeface="+mj-lt"/>
                </a:rPr>
                <a:t>KD</a:t>
              </a: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E56AA8A7-8537-4799-8455-FF6201FE6D3B}"/>
                </a:ext>
              </a:extLst>
            </p:cNvPr>
            <p:cNvSpPr txBox="1"/>
            <p:nvPr/>
          </p:nvSpPr>
          <p:spPr>
            <a:xfrm>
              <a:off x="5010480" y="5634137"/>
              <a:ext cx="67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  <a:latin typeface="+mj-lt"/>
                </a:rPr>
                <a:t>Övriga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4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-1" y="404736"/>
            <a:ext cx="5394961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indent="539750"/>
            <a:r>
              <a:rPr lang="sv-SE" sz="3600" b="1" spc="-30" dirty="0">
                <a:solidFill>
                  <a:srgbClr val="CB5019"/>
                </a:solidFill>
                <a:latin typeface="+mj-lt"/>
              </a:rPr>
              <a:t>Kommunfullmäktige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4542836" y="2496801"/>
            <a:ext cx="7100168" cy="3812729"/>
            <a:chOff x="4542836" y="2496801"/>
            <a:chExt cx="7100168" cy="3812729"/>
          </a:xfrm>
        </p:grpSpPr>
        <p:sp>
          <p:nvSpPr>
            <p:cNvPr id="265" name="Rektangel 264">
              <a:extLst>
                <a:ext uri="{FF2B5EF4-FFF2-40B4-BE49-F238E27FC236}">
                  <a16:creationId xmlns:a16="http://schemas.microsoft.com/office/drawing/2014/main" id="{398764E5-5FDF-F44E-9EAD-F1ABD8DF3C30}"/>
                </a:ext>
              </a:extLst>
            </p:cNvPr>
            <p:cNvSpPr/>
            <p:nvPr/>
          </p:nvSpPr>
          <p:spPr>
            <a:xfrm>
              <a:off x="4542836" y="2496801"/>
              <a:ext cx="7100168" cy="3812729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8C081182-18F9-AC41-AEE4-53B57AED860E}"/>
                </a:ext>
              </a:extLst>
            </p:cNvPr>
            <p:cNvGrpSpPr/>
            <p:nvPr/>
          </p:nvGrpSpPr>
          <p:grpSpPr>
            <a:xfrm>
              <a:off x="4718474" y="5550445"/>
              <a:ext cx="2080799" cy="662118"/>
              <a:chOff x="2621716" y="5249160"/>
              <a:chExt cx="2080799" cy="662118"/>
            </a:xfrm>
          </p:grpSpPr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377DAD33-45B2-324C-90EC-38C7CD2297F9}"/>
                  </a:ext>
                </a:extLst>
              </p:cNvPr>
              <p:cNvSpPr txBox="1"/>
              <p:nvPr/>
            </p:nvSpPr>
            <p:spPr>
              <a:xfrm>
                <a:off x="2808314" y="5249160"/>
                <a:ext cx="1894201" cy="592470"/>
              </a:xfrm>
              <a:prstGeom prst="rect">
                <a:avLst/>
              </a:prstGeom>
              <a:noFill/>
            </p:spPr>
            <p:txBody>
              <a:bodyPr wrap="square" numCol="1" spcCol="360000" rtlCol="0" anchor="ctr" anchorCtr="0">
                <a:spAutoFit/>
              </a:bodyPr>
              <a:lstStyle/>
              <a:p>
                <a:pPr defTabSz="720000">
                  <a:lnSpc>
                    <a:spcPts val="1260"/>
                  </a:lnSpc>
                  <a:tabLst>
                    <a:tab pos="1620000" algn="r"/>
                  </a:tabLst>
                </a:pPr>
                <a:r>
                  <a:rPr lang="sv-SE" sz="1100" dirty="0">
                    <a:latin typeface="+mj-lt"/>
                  </a:rPr>
                  <a:t>Socialdemokraterna	31</a:t>
                </a:r>
              </a:p>
              <a:p>
                <a:pPr defTabSz="720000">
                  <a:lnSpc>
                    <a:spcPts val="1260"/>
                  </a:lnSpc>
                  <a:tabLst>
                    <a:tab pos="1620000" algn="r"/>
                  </a:tabLst>
                </a:pPr>
                <a:r>
                  <a:rPr lang="sv-SE" sz="1100" dirty="0">
                    <a:latin typeface="+mj-lt"/>
                  </a:rPr>
                  <a:t>Moderaterna	20</a:t>
                </a:r>
              </a:p>
              <a:p>
                <a:pPr defTabSz="720000">
                  <a:lnSpc>
                    <a:spcPts val="1260"/>
                  </a:lnSpc>
                  <a:tabLst>
                    <a:tab pos="1620000" algn="r"/>
                  </a:tabLst>
                </a:pPr>
                <a:r>
                  <a:rPr lang="sv-SE" sz="1100" dirty="0">
                    <a:latin typeface="+mj-lt"/>
                  </a:rPr>
                  <a:t>Vänsterpartiet	16</a:t>
                </a:r>
              </a:p>
            </p:txBody>
          </p:sp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AB527CE4-C477-FD42-B171-0EE5164C68F2}"/>
                  </a:ext>
                </a:extLst>
              </p:cNvPr>
              <p:cNvSpPr/>
              <p:nvPr/>
            </p:nvSpPr>
            <p:spPr>
              <a:xfrm>
                <a:off x="2621716" y="5376644"/>
                <a:ext cx="251130" cy="53463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r">
                  <a:lnSpc>
                    <a:spcPts val="1260"/>
                  </a:lnSpc>
                </a:pPr>
                <a:r>
                  <a:rPr lang="sv-SE" sz="2800" dirty="0">
                    <a:solidFill>
                      <a:srgbClr val="D9222A"/>
                    </a:solidFill>
                  </a:rPr>
                  <a:t>•</a:t>
                </a:r>
              </a:p>
              <a:p>
                <a:pPr algn="r">
                  <a:lnSpc>
                    <a:spcPts val="1260"/>
                  </a:lnSpc>
                </a:pPr>
                <a:r>
                  <a:rPr lang="sv-SE" sz="2800" dirty="0">
                    <a:solidFill>
                      <a:srgbClr val="72C0E0"/>
                    </a:solidFill>
                  </a:rPr>
                  <a:t>• </a:t>
                </a:r>
                <a:r>
                  <a:rPr lang="sv-SE" sz="2800" dirty="0">
                    <a:solidFill>
                      <a:srgbClr val="741618"/>
                    </a:solidFill>
                  </a:rPr>
                  <a:t>•</a:t>
                </a:r>
              </a:p>
            </p:txBody>
          </p:sp>
        </p:grp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8B975693-9960-CA43-8933-07D6912F2715}"/>
                </a:ext>
              </a:extLst>
            </p:cNvPr>
            <p:cNvGrpSpPr/>
            <p:nvPr/>
          </p:nvGrpSpPr>
          <p:grpSpPr>
            <a:xfrm>
              <a:off x="7056334" y="5550445"/>
              <a:ext cx="2085278" cy="644869"/>
              <a:chOff x="5011198" y="5249160"/>
              <a:chExt cx="2085278" cy="644869"/>
            </a:xfrm>
          </p:grpSpPr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9B4F193A-2DA8-824F-AABA-13AFF646E184}"/>
                  </a:ext>
                </a:extLst>
              </p:cNvPr>
              <p:cNvSpPr txBox="1"/>
              <p:nvPr/>
            </p:nvSpPr>
            <p:spPr>
              <a:xfrm>
                <a:off x="5202275" y="5249160"/>
                <a:ext cx="1894201" cy="592470"/>
              </a:xfrm>
              <a:prstGeom prst="rect">
                <a:avLst/>
              </a:prstGeom>
              <a:noFill/>
            </p:spPr>
            <p:txBody>
              <a:bodyPr wrap="square" numCol="1" spcCol="360000" rtlCol="0" anchor="ctr" anchorCtr="0">
                <a:spAutoFit/>
              </a:bodyPr>
              <a:lstStyle/>
              <a:p>
                <a:pPr defTabSz="720000">
                  <a:lnSpc>
                    <a:spcPts val="1260"/>
                  </a:lnSpc>
                  <a:tabLst>
                    <a:tab pos="1620000" algn="r"/>
                  </a:tabLst>
                </a:pPr>
                <a:r>
                  <a:rPr lang="sv-SE" sz="1100" dirty="0">
                    <a:latin typeface="+mj-lt"/>
                  </a:rPr>
                  <a:t>Sverigedemokraterna	9</a:t>
                </a:r>
              </a:p>
              <a:p>
                <a:pPr defTabSz="720000">
                  <a:lnSpc>
                    <a:spcPts val="1260"/>
                  </a:lnSpc>
                  <a:tabLst>
                    <a:tab pos="1620000" algn="r"/>
                  </a:tabLst>
                </a:pPr>
                <a:r>
                  <a:rPr lang="sv-SE" sz="1100" dirty="0">
                    <a:latin typeface="+mj-lt"/>
                  </a:rPr>
                  <a:t>Liberalerna	8</a:t>
                </a:r>
              </a:p>
              <a:p>
                <a:pPr defTabSz="720000">
                  <a:lnSpc>
                    <a:spcPts val="1260"/>
                  </a:lnSpc>
                  <a:tabLst>
                    <a:tab pos="1620000" algn="r"/>
                  </a:tabLst>
                </a:pPr>
                <a:r>
                  <a:rPr lang="sv-SE" sz="1100" dirty="0">
                    <a:latin typeface="+mj-lt"/>
                  </a:rPr>
                  <a:t>Centerpartiet	7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6E5A2C91-B312-074D-A40E-237B3AED26DE}"/>
                  </a:ext>
                </a:extLst>
              </p:cNvPr>
              <p:cNvSpPr/>
              <p:nvPr/>
            </p:nvSpPr>
            <p:spPr>
              <a:xfrm>
                <a:off x="5011198" y="5393892"/>
                <a:ext cx="251130" cy="50013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r">
                  <a:lnSpc>
                    <a:spcPts val="1260"/>
                  </a:lnSpc>
                </a:pPr>
                <a:r>
                  <a:rPr lang="sv-SE" sz="2800" dirty="0">
                    <a:solidFill>
                      <a:srgbClr val="F59B00"/>
                    </a:solidFill>
                  </a:rPr>
                  <a:t>•</a:t>
                </a:r>
              </a:p>
              <a:p>
                <a:pPr algn="r">
                  <a:lnSpc>
                    <a:spcPts val="1260"/>
                  </a:lnSpc>
                </a:pPr>
                <a:r>
                  <a:rPr lang="sv-SE" sz="2800" dirty="0">
                    <a:solidFill>
                      <a:srgbClr val="007EC7"/>
                    </a:solidFill>
                  </a:rPr>
                  <a:t>•</a:t>
                </a:r>
              </a:p>
              <a:p>
                <a:pPr algn="r">
                  <a:lnSpc>
                    <a:spcPts val="1260"/>
                  </a:lnSpc>
                </a:pPr>
                <a:r>
                  <a:rPr lang="sv-SE" sz="2800" dirty="0">
                    <a:solidFill>
                      <a:srgbClr val="007D32"/>
                    </a:solidFill>
                  </a:rPr>
                  <a:t>•</a:t>
                </a:r>
              </a:p>
            </p:txBody>
          </p:sp>
        </p:grp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7CB8B9FB-779F-744B-8425-A87FFCB60566}"/>
                </a:ext>
              </a:extLst>
            </p:cNvPr>
            <p:cNvGrpSpPr/>
            <p:nvPr/>
          </p:nvGrpSpPr>
          <p:grpSpPr>
            <a:xfrm>
              <a:off x="9387262" y="5550445"/>
              <a:ext cx="2088584" cy="644607"/>
              <a:chOff x="7394253" y="5249160"/>
              <a:chExt cx="2088584" cy="644607"/>
            </a:xfrm>
          </p:grpSpPr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24B29832-307B-DF4E-B0FC-D2F2F6554D84}"/>
                  </a:ext>
                </a:extLst>
              </p:cNvPr>
              <p:cNvSpPr txBox="1"/>
              <p:nvPr/>
            </p:nvSpPr>
            <p:spPr>
              <a:xfrm>
                <a:off x="7588636" y="5249160"/>
                <a:ext cx="1894201" cy="592470"/>
              </a:xfrm>
              <a:prstGeom prst="rect">
                <a:avLst/>
              </a:prstGeom>
              <a:noFill/>
            </p:spPr>
            <p:txBody>
              <a:bodyPr wrap="square" numCol="1" spcCol="360000" rtlCol="0" anchor="ctr" anchorCtr="0">
                <a:spAutoFit/>
              </a:bodyPr>
              <a:lstStyle/>
              <a:p>
                <a:pPr defTabSz="720000">
                  <a:lnSpc>
                    <a:spcPts val="1260"/>
                  </a:lnSpc>
                  <a:tabLst>
                    <a:tab pos="1620000" algn="r"/>
                  </a:tabLst>
                </a:pPr>
                <a:r>
                  <a:rPr lang="sv-SE" sz="1100" dirty="0">
                    <a:latin typeface="+mj-lt"/>
                  </a:rPr>
                  <a:t>Miljöpartiet	6</a:t>
                </a:r>
              </a:p>
              <a:p>
                <a:pPr defTabSz="720000">
                  <a:lnSpc>
                    <a:spcPts val="1260"/>
                  </a:lnSpc>
                  <a:tabLst>
                    <a:tab pos="1620000" algn="r"/>
                  </a:tabLst>
                </a:pPr>
                <a:r>
                  <a:rPr lang="sv-SE" sz="1100" dirty="0">
                    <a:latin typeface="+mj-lt"/>
                  </a:rPr>
                  <a:t>Kristdemokraterna	4</a:t>
                </a:r>
              </a:p>
              <a:p>
                <a:pPr defTabSz="720000">
                  <a:lnSpc>
                    <a:spcPts val="1260"/>
                  </a:lnSpc>
                  <a:tabLst>
                    <a:tab pos="1620000" algn="r"/>
                  </a:tabLst>
                </a:pPr>
                <a:endParaRPr lang="sv-SE" sz="1100" dirty="0">
                  <a:latin typeface="+mj-lt"/>
                </a:endParaRP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65EF70C-E045-9941-925F-F73FD7C7C147}"/>
                  </a:ext>
                </a:extLst>
              </p:cNvPr>
              <p:cNvSpPr/>
              <p:nvPr/>
            </p:nvSpPr>
            <p:spPr>
              <a:xfrm>
                <a:off x="7394253" y="5393630"/>
                <a:ext cx="251130" cy="50013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r">
                  <a:lnSpc>
                    <a:spcPts val="1260"/>
                  </a:lnSpc>
                </a:pPr>
                <a:r>
                  <a:rPr lang="sv-SE" sz="2800" dirty="0">
                    <a:solidFill>
                      <a:srgbClr val="84BC1E"/>
                    </a:solidFill>
                  </a:rPr>
                  <a:t>•</a:t>
                </a:r>
              </a:p>
              <a:p>
                <a:pPr algn="r">
                  <a:lnSpc>
                    <a:spcPts val="1260"/>
                  </a:lnSpc>
                </a:pPr>
                <a:r>
                  <a:rPr lang="sv-SE" sz="2800" dirty="0">
                    <a:solidFill>
                      <a:srgbClr val="373A73"/>
                    </a:solidFill>
                  </a:rPr>
                  <a:t>•</a:t>
                </a:r>
                <a:endParaRPr lang="sv-SE" sz="2800" dirty="0">
                  <a:solidFill>
                    <a:srgbClr val="ED952D"/>
                  </a:solidFill>
                </a:endParaRPr>
              </a:p>
              <a:p>
                <a:pPr algn="r">
                  <a:lnSpc>
                    <a:spcPts val="1260"/>
                  </a:lnSpc>
                </a:pPr>
                <a:endParaRPr lang="sv-SE" sz="2800" dirty="0">
                  <a:solidFill>
                    <a:srgbClr val="ED952D"/>
                  </a:solidFill>
                </a:endParaRPr>
              </a:p>
            </p:txBody>
          </p:sp>
        </p:grpSp>
        <p:cxnSp>
          <p:nvCxnSpPr>
            <p:cNvPr id="9" name="Rak 8">
              <a:extLst>
                <a:ext uri="{FF2B5EF4-FFF2-40B4-BE49-F238E27FC236}">
                  <a16:creationId xmlns:a16="http://schemas.microsoft.com/office/drawing/2014/main" id="{D5775AA0-DB93-C447-87BF-303F6E57F066}"/>
                </a:ext>
              </a:extLst>
            </p:cNvPr>
            <p:cNvCxnSpPr/>
            <p:nvPr/>
          </p:nvCxnSpPr>
          <p:spPr>
            <a:xfrm>
              <a:off x="4865616" y="5465558"/>
              <a:ext cx="638177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37" y="2663205"/>
            <a:ext cx="6450127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-2" y="404736"/>
            <a:ext cx="7636215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marL="0" marR="0" lvl="0" indent="539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-30" normalizeH="0" baseline="0" noProof="0" dirty="0">
                <a:ln>
                  <a:noFill/>
                </a:ln>
                <a:solidFill>
                  <a:srgbClr val="5D237D"/>
                </a:solidFill>
                <a:effectLst/>
                <a:uLnTx/>
                <a:uFillTx/>
                <a:latin typeface="Stockholm Type Bold"/>
                <a:ea typeface="+mn-ea"/>
                <a:cs typeface="+mn-cs"/>
              </a:rPr>
              <a:t>Kommunfullmäktiges presidium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006EA76-7C9F-484C-8A09-FF163C013E9E}"/>
              </a:ext>
            </a:extLst>
          </p:cNvPr>
          <p:cNvSpPr txBox="1"/>
          <p:nvPr/>
        </p:nvSpPr>
        <p:spPr>
          <a:xfrm>
            <a:off x="551663" y="50103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ockholm Type Regular"/>
              <a:ea typeface="+mn-ea"/>
              <a:cs typeface="+mn-cs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8393FB60-A100-425C-AF18-C49B8D0748D4}"/>
              </a:ext>
            </a:extLst>
          </p:cNvPr>
          <p:cNvGrpSpPr/>
          <p:nvPr/>
        </p:nvGrpSpPr>
        <p:grpSpPr>
          <a:xfrm>
            <a:off x="5241434" y="4933507"/>
            <a:ext cx="6400800" cy="1374832"/>
            <a:chOff x="5196984" y="1992060"/>
            <a:chExt cx="6400800" cy="4316279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5B21677-8DD7-C74D-B65D-378DA7E9B877}"/>
                </a:ext>
              </a:extLst>
            </p:cNvPr>
            <p:cNvSpPr/>
            <p:nvPr/>
          </p:nvSpPr>
          <p:spPr>
            <a:xfrm>
              <a:off x="5196984" y="1992060"/>
              <a:ext cx="6400800" cy="4316279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</p:txBody>
        </p:sp>
        <p:sp>
          <p:nvSpPr>
            <p:cNvPr id="22" name="Platshållare för text 10">
              <a:extLst>
                <a:ext uri="{FF2B5EF4-FFF2-40B4-BE49-F238E27FC236}">
                  <a16:creationId xmlns:a16="http://schemas.microsoft.com/office/drawing/2014/main" id="{1AD8C5B2-3E91-F746-8DBD-11E294FEE9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08096" y="4150200"/>
              <a:ext cx="5578575" cy="136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0" tIns="45720" rIns="0" bIns="45720" numCol="1" spcCol="360000" anchor="b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rgbClr val="000000"/>
                  </a:solidFill>
                  <a:latin typeface="+mn-lt"/>
                  <a:ea typeface="Stockholm Type Regular" charset="0"/>
                  <a:cs typeface="Stockholm Type Regular" charset="0"/>
                </a:defRPr>
              </a:lvl1pPr>
              <a:lvl2pPr marL="442913" indent="-2619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rgbClr val="000000"/>
                  </a:solidFill>
                  <a:latin typeface="+mn-lt"/>
                  <a:ea typeface="Stockholm Type Regular" charset="0"/>
                  <a:cs typeface="+mn-cs"/>
                </a:defRPr>
              </a:lvl2pPr>
              <a:lvl3pPr marL="722313" indent="-27622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rgbClr val="000000"/>
                  </a:solidFill>
                  <a:latin typeface="+mn-lt"/>
                  <a:ea typeface="Stockholm Type Regular" charset="0"/>
                  <a:cs typeface="+mn-cs"/>
                </a:defRPr>
              </a:lvl3pPr>
              <a:lvl4pPr marL="990600" indent="-2698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ern="1200">
                  <a:solidFill>
                    <a:srgbClr val="000000"/>
                  </a:solidFill>
                  <a:latin typeface="+mn-lt"/>
                  <a:ea typeface="Stockholm Type Regular" charset="0"/>
                  <a:cs typeface="+mn-cs"/>
                </a:defRPr>
              </a:lvl4pPr>
              <a:lvl5pPr marL="1250950" indent="-26352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ern="1200">
                  <a:solidFill>
                    <a:srgbClr val="000000"/>
                  </a:solidFill>
                  <a:latin typeface="+mn-lt"/>
                  <a:ea typeface="Stockholm Type Regular" charset="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480"/>
                </a:spcBef>
                <a:spcAft>
                  <a:spcPts val="0"/>
                </a:spcAft>
              </a:pPr>
              <a:r>
                <a:rPr lang="en-US" sz="1400" spc="-30" dirty="0" err="1"/>
                <a:t>Kommunfullmäktiges</a:t>
              </a:r>
              <a:r>
                <a:rPr lang="en-US" sz="1400" spc="-30" dirty="0"/>
                <a:t> presidium – 1:e vice </a:t>
              </a:r>
              <a:r>
                <a:rPr lang="en-US" sz="1400" spc="-30" dirty="0" err="1"/>
                <a:t>ordförande</a:t>
              </a:r>
              <a:r>
                <a:rPr lang="en-US" sz="1400" spc="-30" dirty="0"/>
                <a:t> </a:t>
              </a:r>
              <a:r>
                <a:rPr lang="en-US" sz="1400" spc="-30" dirty="0">
                  <a:latin typeface="Stockholm Type Bold"/>
                </a:rPr>
                <a:t>Cecilia Brink</a:t>
              </a:r>
              <a:r>
                <a:rPr lang="en-US" sz="1400" spc="-30" dirty="0"/>
                <a:t> (M), </a:t>
              </a:r>
              <a:r>
                <a:rPr lang="en-US" sz="1400" spc="-30" dirty="0" err="1"/>
                <a:t>ordförande</a:t>
              </a:r>
              <a:r>
                <a:rPr lang="en-US" sz="1400" spc="-30" dirty="0"/>
                <a:t> </a:t>
              </a:r>
              <a:r>
                <a:rPr lang="en-US" sz="1400" spc="-30" dirty="0" err="1">
                  <a:latin typeface="Stockholm Type Bold"/>
                </a:rPr>
                <a:t>Olle</a:t>
              </a:r>
              <a:r>
                <a:rPr lang="en-US" sz="1400" spc="-30" dirty="0">
                  <a:latin typeface="Stockholm Type Bold"/>
                </a:rPr>
                <a:t> </a:t>
              </a:r>
              <a:r>
                <a:rPr lang="en-US" sz="1400" spc="-30" dirty="0" err="1">
                  <a:latin typeface="Stockholm Type Bold"/>
                </a:rPr>
                <a:t>Burell</a:t>
              </a:r>
              <a:r>
                <a:rPr lang="en-US" sz="1400" spc="-30" dirty="0">
                  <a:latin typeface="Stockholm Type Bold"/>
                </a:rPr>
                <a:t> </a:t>
              </a:r>
              <a:r>
                <a:rPr lang="en-US" sz="1400" spc="-30" dirty="0"/>
                <a:t>(S) och 2:e vice </a:t>
              </a:r>
              <a:r>
                <a:rPr lang="en-US" sz="1400" spc="-30" dirty="0" err="1"/>
                <a:t>ordförande</a:t>
              </a:r>
              <a:r>
                <a:rPr lang="en-US" sz="1400" spc="-30" dirty="0"/>
                <a:t> </a:t>
              </a:r>
              <a:r>
                <a:rPr lang="en-US" sz="1400" spc="-30" dirty="0">
                  <a:latin typeface="Stockholm Type Bold" pitchFamily="50" charset="0"/>
                </a:rPr>
                <a:t>S</a:t>
              </a:r>
              <a:r>
                <a:rPr lang="en-US" sz="1400" spc="-30" dirty="0">
                  <a:latin typeface="Stockholm Type Bold"/>
                </a:rPr>
                <a:t>ara </a:t>
              </a:r>
              <a:r>
                <a:rPr lang="en-US" sz="1400" spc="-30" dirty="0" err="1">
                  <a:latin typeface="Stockholm Type Bold"/>
                </a:rPr>
                <a:t>Stenudd</a:t>
              </a:r>
              <a:r>
                <a:rPr lang="en-US" sz="1400" spc="-30" dirty="0">
                  <a:latin typeface="Stockholm Type Bold"/>
                </a:rPr>
                <a:t>  </a:t>
              </a:r>
              <a:r>
                <a:rPr lang="en-US" sz="1400" spc="-30" dirty="0"/>
                <a:t>(V). </a:t>
              </a:r>
              <a:br>
                <a:rPr lang="en-US" sz="1400" spc="-30" dirty="0"/>
              </a:br>
              <a:br>
                <a:rPr lang="en-US" sz="1400" spc="-30" dirty="0"/>
              </a:br>
              <a:r>
                <a:rPr lang="en-GB" sz="1400" dirty="0">
                  <a:solidFill>
                    <a:schemeClr val="tx1"/>
                  </a:solidFill>
                  <a:latin typeface="Stockholm Type Regular" pitchFamily="2" charset="77"/>
                </a:rPr>
                <a:t>De </a:t>
              </a:r>
              <a:r>
                <a:rPr lang="en-GB" sz="1400" dirty="0" err="1">
                  <a:solidFill>
                    <a:schemeClr val="tx1"/>
                  </a:solidFill>
                  <a:latin typeface="Stockholm Type Regular" pitchFamily="2" charset="77"/>
                </a:rPr>
                <a:t>är</a:t>
              </a:r>
              <a:r>
                <a:rPr lang="en-GB" sz="1400" dirty="0">
                  <a:solidFill>
                    <a:schemeClr val="tx1"/>
                  </a:solidFill>
                  <a:latin typeface="Stockholm Type Regular" pitchFamily="2" charset="77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latin typeface="Stockholm Type Regular" pitchFamily="2" charset="77"/>
                </a:rPr>
                <a:t>stadens</a:t>
              </a:r>
              <a:r>
                <a:rPr lang="en-GB" sz="1400" dirty="0">
                  <a:solidFill>
                    <a:schemeClr val="tx1"/>
                  </a:solidFill>
                  <a:latin typeface="Stockholm Type Regular" pitchFamily="2" charset="77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latin typeface="Stockholm Type Regular" pitchFamily="2" charset="77"/>
                </a:rPr>
                <a:t>officiella</a:t>
              </a:r>
              <a:r>
                <a:rPr lang="en-GB" sz="1400" dirty="0">
                  <a:solidFill>
                    <a:schemeClr val="tx1"/>
                  </a:solidFill>
                  <a:latin typeface="Stockholm Type Regular" pitchFamily="2" charset="77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latin typeface="Stockholm Type Regular" pitchFamily="2" charset="77"/>
                </a:rPr>
                <a:t>representanter</a:t>
              </a:r>
              <a:r>
                <a:rPr lang="en-GB" sz="1400" dirty="0">
                  <a:solidFill>
                    <a:schemeClr val="tx1"/>
                  </a:solidFill>
                  <a:latin typeface="Stockholm Type Regular" pitchFamily="2" charset="77"/>
                </a:rPr>
                <a:t>. </a:t>
              </a:r>
              <a:endParaRPr lang="en-US" sz="1400" spc="-3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972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0" y="404736"/>
            <a:ext cx="4583832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indent="539750"/>
            <a:r>
              <a:rPr lang="sv-SE" sz="3600" b="1" spc="-30" dirty="0">
                <a:solidFill>
                  <a:srgbClr val="00867F"/>
                </a:solidFill>
                <a:latin typeface="+mj-lt"/>
              </a:rPr>
              <a:t>Kommunstyrelsen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006EA76-7C9F-484C-8A09-FF163C013E9E}"/>
              </a:ext>
            </a:extLst>
          </p:cNvPr>
          <p:cNvSpPr txBox="1"/>
          <p:nvPr/>
        </p:nvSpPr>
        <p:spPr>
          <a:xfrm>
            <a:off x="551663" y="50103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8393FB60-A100-425C-AF18-C49B8D0748D4}"/>
              </a:ext>
            </a:extLst>
          </p:cNvPr>
          <p:cNvGrpSpPr/>
          <p:nvPr/>
        </p:nvGrpSpPr>
        <p:grpSpPr>
          <a:xfrm>
            <a:off x="5241434" y="1992060"/>
            <a:ext cx="6400800" cy="4316279"/>
            <a:chOff x="5196984" y="1992060"/>
            <a:chExt cx="6400800" cy="4316279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5B21677-8DD7-C74D-B65D-378DA7E9B877}"/>
                </a:ext>
              </a:extLst>
            </p:cNvPr>
            <p:cNvSpPr/>
            <p:nvPr/>
          </p:nvSpPr>
          <p:spPr>
            <a:xfrm>
              <a:off x="5196984" y="1992060"/>
              <a:ext cx="6400800" cy="4316279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2" name="Platshållare för text 10">
              <a:extLst>
                <a:ext uri="{FF2B5EF4-FFF2-40B4-BE49-F238E27FC236}">
                  <a16:creationId xmlns:a16="http://schemas.microsoft.com/office/drawing/2014/main" id="{1AD8C5B2-3E91-F746-8DBD-11E294FEE9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08097" y="4652203"/>
              <a:ext cx="5578575" cy="136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45720" rIns="0" bIns="45720" numCol="1" spcCol="360000" anchor="b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rgbClr val="000000"/>
                  </a:solidFill>
                  <a:latin typeface="+mn-lt"/>
                  <a:ea typeface="Stockholm Type Regular" charset="0"/>
                  <a:cs typeface="Stockholm Type Regular" charset="0"/>
                </a:defRPr>
              </a:lvl1pPr>
              <a:lvl2pPr marL="442913" indent="-26193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rgbClr val="000000"/>
                  </a:solidFill>
                  <a:latin typeface="+mn-lt"/>
                  <a:ea typeface="Stockholm Type Regular" charset="0"/>
                  <a:cs typeface="+mn-cs"/>
                </a:defRPr>
              </a:lvl2pPr>
              <a:lvl3pPr marL="722313" indent="-27622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rgbClr val="000000"/>
                  </a:solidFill>
                  <a:latin typeface="+mn-lt"/>
                  <a:ea typeface="Stockholm Type Regular" charset="0"/>
                  <a:cs typeface="+mn-cs"/>
                </a:defRPr>
              </a:lvl3pPr>
              <a:lvl4pPr marL="990600" indent="-2698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ern="1200">
                  <a:solidFill>
                    <a:srgbClr val="000000"/>
                  </a:solidFill>
                  <a:latin typeface="+mn-lt"/>
                  <a:ea typeface="Stockholm Type Regular" charset="0"/>
                  <a:cs typeface="+mn-cs"/>
                </a:defRPr>
              </a:lvl4pPr>
              <a:lvl5pPr marL="1250950" indent="-26352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ern="1200">
                  <a:solidFill>
                    <a:srgbClr val="000000"/>
                  </a:solidFill>
                  <a:latin typeface="+mn-lt"/>
                  <a:ea typeface="Stockholm Type Regular" charset="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ts val="1280"/>
                </a:lnSpc>
                <a:spcBef>
                  <a:spcPts val="48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sv-SE" sz="1400" spc="-30" dirty="0">
                  <a:solidFill>
                    <a:schemeClr val="tx1"/>
                  </a:solidFill>
                </a:rPr>
                <a:t>Består av 13 personer från både majoritet och opposition. </a:t>
              </a:r>
            </a:p>
            <a:p>
              <a:pPr marL="285750" indent="-285750">
                <a:lnSpc>
                  <a:spcPts val="1280"/>
                </a:lnSpc>
                <a:spcBef>
                  <a:spcPts val="48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sv-SE" sz="1400" spc="-30" dirty="0">
                  <a:solidFill>
                    <a:schemeClr val="tx1"/>
                  </a:solidFill>
                </a:rPr>
                <a:t>Tar fram underlag och fakta till kommunfullmäktige före beslut.</a:t>
              </a:r>
            </a:p>
            <a:p>
              <a:pPr marL="285750" indent="-285750">
                <a:lnSpc>
                  <a:spcPts val="1280"/>
                </a:lnSpc>
                <a:spcBef>
                  <a:spcPts val="48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sv-SE" sz="1400" spc="-30" dirty="0">
                  <a:solidFill>
                    <a:schemeClr val="tx1"/>
                  </a:solidFill>
                </a:rPr>
                <a:t>Ansvarar för att besluten genomförs, följs upp och utvärderas.</a:t>
              </a:r>
            </a:p>
            <a:p>
              <a:pPr marL="285750" indent="-285750">
                <a:lnSpc>
                  <a:spcPts val="1280"/>
                </a:lnSpc>
                <a:spcBef>
                  <a:spcPts val="48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sv-SE" sz="1400" spc="-30" dirty="0">
                  <a:solidFill>
                    <a:schemeClr val="tx1"/>
                  </a:solidFill>
                </a:rPr>
                <a:t>Beslutar också om vissa kommunövergripande frågor.</a:t>
              </a:r>
            </a:p>
          </p:txBody>
        </p:sp>
      </p:grp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40" y="2378477"/>
            <a:ext cx="5114987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6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0" y="404736"/>
            <a:ext cx="51264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indent="539750"/>
            <a:r>
              <a:rPr lang="sv-SE" sz="3600" b="1" spc="-30" dirty="0">
                <a:solidFill>
                  <a:srgbClr val="006EBF"/>
                </a:solidFill>
                <a:latin typeface="+mj-lt"/>
              </a:rPr>
              <a:t>Borgarråd och rotlar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006EA76-7C9F-484C-8A09-FF163C013E9E}"/>
              </a:ext>
            </a:extLst>
          </p:cNvPr>
          <p:cNvSpPr txBox="1"/>
          <p:nvPr/>
        </p:nvSpPr>
        <p:spPr>
          <a:xfrm>
            <a:off x="551663" y="50103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5B21677-8DD7-C74D-B65D-378DA7E9B877}"/>
              </a:ext>
            </a:extLst>
          </p:cNvPr>
          <p:cNvSpPr/>
          <p:nvPr/>
        </p:nvSpPr>
        <p:spPr>
          <a:xfrm>
            <a:off x="5629729" y="1465140"/>
            <a:ext cx="6000576" cy="4850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Platshållare för text 10">
            <a:extLst>
              <a:ext uri="{FF2B5EF4-FFF2-40B4-BE49-F238E27FC236}">
                <a16:creationId xmlns:a16="http://schemas.microsoft.com/office/drawing/2014/main" id="{1AD8C5B2-3E91-F746-8DBD-11E294FEE992}"/>
              </a:ext>
            </a:extLst>
          </p:cNvPr>
          <p:cNvSpPr txBox="1">
            <a:spLocks/>
          </p:cNvSpPr>
          <p:nvPr/>
        </p:nvSpPr>
        <p:spPr bwMode="auto">
          <a:xfrm>
            <a:off x="5931668" y="4752067"/>
            <a:ext cx="5465202" cy="134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spcCol="360000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Stockholm Type Regular" charset="0"/>
                <a:cs typeface="Stockholm Type Regular" charset="0"/>
              </a:defRPr>
            </a:lvl1pPr>
            <a:lvl2pPr marL="442913" indent="-2619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Stockholm Type Regular" charset="0"/>
                <a:cs typeface="+mn-cs"/>
              </a:defRPr>
            </a:lvl2pPr>
            <a:lvl3pPr marL="722313" indent="-2762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0000"/>
                </a:solidFill>
                <a:latin typeface="+mn-lt"/>
                <a:ea typeface="Stockholm Type Regular" charset="0"/>
                <a:cs typeface="+mn-cs"/>
              </a:defRPr>
            </a:lvl3pPr>
            <a:lvl4pPr marL="99060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0000"/>
                </a:solidFill>
                <a:latin typeface="+mn-lt"/>
                <a:ea typeface="Stockholm Type Regular" charset="0"/>
                <a:cs typeface="+mn-cs"/>
              </a:defRPr>
            </a:lvl4pPr>
            <a:lvl5pPr marL="125095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000000"/>
                </a:solidFill>
                <a:latin typeface="+mn-lt"/>
                <a:ea typeface="Stockholm Type Regular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sv-SE" sz="1400" dirty="0">
                <a:solidFill>
                  <a:schemeClr val="tx1"/>
                </a:solidFill>
                <a:latin typeface="+mj-lt"/>
              </a:rPr>
              <a:t>13 borgarråd som är heltidsanställda politiker</a:t>
            </a:r>
          </a:p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sv-SE" sz="1400" spc="-30" dirty="0">
                <a:solidFill>
                  <a:schemeClr val="tx1"/>
                </a:solidFill>
              </a:rPr>
              <a:t>Majoriteten har nio borgarråd och oppositionen fyra. Tillsammans bildar de borgarrådsberedningen som förbereder ärenden för kommunstyrelsen. </a:t>
            </a:r>
            <a:r>
              <a:rPr lang="sv-SE" sz="1400" spc="-30" dirty="0"/>
              <a:t>Varje majoritetsborgarråd är chef för en avdelning som kallas rotel som ansvarar för olika verksamhetsområden.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64" y="1554151"/>
            <a:ext cx="5858809" cy="30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5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28D8DE-64D1-4BCA-BC7B-00819458B025}"/>
              </a:ext>
            </a:extLst>
          </p:cNvPr>
          <p:cNvCxnSpPr>
            <a:cxnSpLocks/>
          </p:cNvCxnSpPr>
          <p:nvPr/>
        </p:nvCxnSpPr>
        <p:spPr>
          <a:xfrm>
            <a:off x="627731" y="4905375"/>
            <a:ext cx="10999913" cy="0"/>
          </a:xfrm>
          <a:prstGeom prst="line">
            <a:avLst/>
          </a:prstGeom>
          <a:ln w="25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1620232-56B8-4FDD-B4A1-A11BD29A9124}"/>
              </a:ext>
            </a:extLst>
          </p:cNvPr>
          <p:cNvSpPr txBox="1"/>
          <p:nvPr/>
        </p:nvSpPr>
        <p:spPr>
          <a:xfrm>
            <a:off x="527687" y="4905020"/>
            <a:ext cx="1510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Bold"/>
                <a:ea typeface="+mn-ea"/>
                <a:cs typeface="+mn-cs"/>
              </a:rPr>
              <a:t>Oppositionsborgarråd</a:t>
            </a:r>
            <a:endParaRPr kumimoji="0" lang="en-GB" sz="1000" b="1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ockholm Type Bold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FCFCDF-F728-414F-9D1B-05933EDE6FF9}"/>
              </a:ext>
            </a:extLst>
          </p:cNvPr>
          <p:cNvSpPr txBox="1"/>
          <p:nvPr/>
        </p:nvSpPr>
        <p:spPr>
          <a:xfrm>
            <a:off x="10496549" y="6246277"/>
            <a:ext cx="1116014" cy="180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Bold" pitchFamily="50" charset="0"/>
                <a:ea typeface="+mn-ea"/>
                <a:cs typeface="+mn-cs"/>
              </a:rPr>
              <a:t>KS = kommunstyrelsen</a:t>
            </a:r>
            <a:endParaRPr kumimoji="0" lang="en-GB" sz="7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ockholm Type Bold" pitchFamily="50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Bold"/>
                <a:ea typeface="+mn-ea"/>
                <a:cs typeface="+mn-cs"/>
              </a:rPr>
              <a:t>SDN = stadsdelsnämnderna</a:t>
            </a:r>
            <a:endParaRPr kumimoji="0" lang="en-GB" sz="7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ockholm Type Bold"/>
              <a:ea typeface="+mn-ea"/>
              <a:cs typeface="+mn-cs"/>
            </a:endParaRP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93AC9852-5A86-425B-8611-E75D49D5D27A}"/>
              </a:ext>
            </a:extLst>
          </p:cNvPr>
          <p:cNvSpPr/>
          <p:nvPr/>
        </p:nvSpPr>
        <p:spPr>
          <a:xfrm>
            <a:off x="-1" y="404736"/>
            <a:ext cx="10627517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marL="0" marR="0" lvl="0" indent="539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Bold"/>
                <a:ea typeface="+mn-ea"/>
                <a:cs typeface="+mn-cs"/>
              </a:rPr>
              <a:t>Borgarråden och rotlarnas ansvarsområden</a:t>
            </a:r>
          </a:p>
        </p:txBody>
      </p:sp>
      <p:grpSp>
        <p:nvGrpSpPr>
          <p:cNvPr id="49" name="Grupp 48"/>
          <p:cNvGrpSpPr/>
          <p:nvPr/>
        </p:nvGrpSpPr>
        <p:grpSpPr>
          <a:xfrm>
            <a:off x="617556" y="1307961"/>
            <a:ext cx="10959482" cy="3439372"/>
            <a:chOff x="617556" y="1307961"/>
            <a:chExt cx="10959482" cy="34393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43B16C-875E-48FB-9691-1CDD8A2A6568}"/>
                </a:ext>
              </a:extLst>
            </p:cNvPr>
            <p:cNvSpPr txBox="1"/>
            <p:nvPr/>
          </p:nvSpPr>
          <p:spPr>
            <a:xfrm>
              <a:off x="7412027" y="1372889"/>
              <a:ext cx="1846800" cy="1607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0" tIns="36000" rIns="0" bIns="18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  <a:t>Social- och </a:t>
              </a:r>
              <a:b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</a:br>
              <a: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  <a:t>trygghetsroteln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Alexander </a:t>
              </a:r>
              <a:r>
                <a:rPr kumimoji="0" lang="sv-SE" sz="700" b="1" i="0" u="none" strike="noStrike" kern="1200" cap="none" spc="-1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Ojanne</a:t>
              </a: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 (S)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Borgarråd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  <a:p>
              <a:pPr marL="57150" lvl="0" indent="-57150">
                <a:lnSpc>
                  <a:spcPct val="105000"/>
                </a:lnSpc>
                <a:buFont typeface="Arial" panose="020B0604020202020204" pitchFamily="34" charset="0"/>
                <a:buChar char="•"/>
                <a:defRPr/>
              </a:pPr>
              <a:r>
                <a:rPr lang="sv-SE" sz="700" b="1" spc="-10" dirty="0">
                  <a:solidFill>
                    <a:srgbClr val="000000"/>
                  </a:solidFill>
                </a:rPr>
                <a:t>Socialnämnden</a:t>
              </a:r>
            </a:p>
            <a:p>
              <a:pPr marL="57150" lvl="0" indent="-57150">
                <a:lnSpc>
                  <a:spcPct val="105000"/>
                </a:lnSpc>
                <a:buFont typeface="Arial" panose="020B0604020202020204" pitchFamily="34" charset="0"/>
                <a:buChar char="•"/>
                <a:defRPr/>
              </a:pPr>
              <a:r>
                <a:rPr lang="sv-SE" sz="700" b="1" spc="-10" dirty="0">
                  <a:solidFill>
                    <a:srgbClr val="000000"/>
                  </a:solidFill>
                </a:rPr>
                <a:t>Överförmyndarnämnden</a:t>
              </a:r>
              <a:endParaRPr kumimoji="0" lang="sv-SE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SDN – ekonomiskt bistånd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SDN – individ och familjeomsorg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SDN – stöd och service till personer med funktionsnedsättning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Stiftelsen SHIS Bostäder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Kommunstyrelsens råd för funktionshinderfrågor</a:t>
              </a:r>
              <a:endParaRPr kumimoji="0" lang="en-GB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A1AF3FD-0A60-4F18-9D2E-18C601E089D9}"/>
                </a:ext>
              </a:extLst>
            </p:cNvPr>
            <p:cNvSpPr/>
            <p:nvPr/>
          </p:nvSpPr>
          <p:spPr>
            <a:xfrm>
              <a:off x="7451778" y="1878702"/>
              <a:ext cx="1224000" cy="504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</p:txBody>
        </p:sp>
        <p:grpSp>
          <p:nvGrpSpPr>
            <p:cNvPr id="30" name="Grupp 29"/>
            <p:cNvGrpSpPr/>
            <p:nvPr/>
          </p:nvGrpSpPr>
          <p:grpSpPr>
            <a:xfrm>
              <a:off x="617556" y="1389425"/>
              <a:ext cx="1846800" cy="2151740"/>
              <a:chOff x="617556" y="1389425"/>
              <a:chExt cx="1846800" cy="2151740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E866E0-35EF-452B-9EA1-BEC178218788}"/>
                  </a:ext>
                </a:extLst>
              </p:cNvPr>
              <p:cNvSpPr txBox="1"/>
              <p:nvPr/>
            </p:nvSpPr>
            <p:spPr>
              <a:xfrm>
                <a:off x="617556" y="1389425"/>
                <a:ext cx="1846800" cy="21517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36000" tIns="36000" rIns="0" bIns="1800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Bold"/>
                    <a:ea typeface="+mn-ea"/>
                    <a:cs typeface="+mn-cs"/>
                  </a:rPr>
                  <a:t>Finansroteln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Karin </a:t>
                </a:r>
                <a:r>
                  <a:rPr kumimoji="0" lang="sv-SE" sz="700" b="1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Wanngård</a:t>
                </a: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 (S)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Finansborgarråd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Kommunstyrelsen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KS ekonomiutskott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Exploateringsnämnden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Servicenämnden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Valnämnden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SDN övergripande och ekonomi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Stockholms Stadshus AB samt övriga bolag som ej nämns nedan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Mässfastigheter</a:t>
                </a: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 i Stockholm AB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Stockholm Business Region AB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Stokab</a:t>
                </a: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 AB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Stockholm </a:t>
                </a:r>
                <a:r>
                  <a:rPr kumimoji="0" lang="sv-SE" sz="700" b="1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Globe</a:t>
                </a: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 Arena Fastigheter AB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Stockholm International </a:t>
                </a:r>
                <a:r>
                  <a:rPr kumimoji="0" lang="sv-SE" sz="700" b="1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Water</a:t>
                </a: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 </a:t>
                </a:r>
                <a:r>
                  <a:rPr kumimoji="0" lang="sv-SE" sz="700" b="1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Institute</a:t>
                </a: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 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Bostadsförmedlingen i Stockholm AB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0964DDC-D7A0-464D-BA29-C401FF56F0BD}"/>
                  </a:ext>
                </a:extLst>
              </p:cNvPr>
              <p:cNvSpPr/>
              <p:nvPr/>
            </p:nvSpPr>
            <p:spPr>
              <a:xfrm>
                <a:off x="662149" y="1777343"/>
                <a:ext cx="1224000" cy="51231"/>
              </a:xfrm>
              <a:prstGeom prst="rect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upp 30"/>
            <p:cNvGrpSpPr/>
            <p:nvPr/>
          </p:nvGrpSpPr>
          <p:grpSpPr>
            <a:xfrm>
              <a:off x="2886596" y="1373203"/>
              <a:ext cx="1846800" cy="1607039"/>
              <a:chOff x="2886596" y="1373203"/>
              <a:chExt cx="1846800" cy="160703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1C01F8-7B1F-4507-ACC7-95D98EA1FDBE}"/>
                  </a:ext>
                </a:extLst>
              </p:cNvPr>
              <p:cNvSpPr txBox="1"/>
              <p:nvPr/>
            </p:nvSpPr>
            <p:spPr>
              <a:xfrm>
                <a:off x="2886596" y="1373203"/>
                <a:ext cx="1846800" cy="16070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36000" tIns="36000" rIns="0" bIns="1800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Bold"/>
                    <a:ea typeface="+mn-ea"/>
                    <a:cs typeface="+mn-cs"/>
                  </a:rPr>
                  <a:t>Stadsbyggnads- och </a:t>
                </a:r>
                <a:br>
                  <a:rPr kumimoji="0" lang="sv-SE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Bold"/>
                    <a:ea typeface="+mn-ea"/>
                    <a:cs typeface="+mn-cs"/>
                  </a:rPr>
                </a:br>
                <a:r>
                  <a:rPr kumimoji="0" lang="sv-SE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Bold"/>
                    <a:ea typeface="+mn-ea"/>
                    <a:cs typeface="+mn-cs"/>
                  </a:rPr>
                  <a:t>idrottsroteln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Jan </a:t>
                </a:r>
                <a:r>
                  <a:rPr kumimoji="0" lang="sv-SE" sz="700" b="1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Valeskog</a:t>
                </a: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 (S)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Borgarråd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Stadsbyggnadsnämnden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Idrottsnämnden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Skönhetsrådet</a:t>
                </a:r>
                <a:endParaRPr kumimoji="0" lang="en-GB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41E35CD-7E34-40AF-B9DD-2FF4200A7DFC}"/>
                  </a:ext>
                </a:extLst>
              </p:cNvPr>
              <p:cNvSpPr/>
              <p:nvPr/>
            </p:nvSpPr>
            <p:spPr>
              <a:xfrm>
                <a:off x="2929531" y="1876441"/>
                <a:ext cx="1176709" cy="50400"/>
              </a:xfrm>
              <a:prstGeom prst="rect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AAD10-2552-4C7F-852A-4A1081CA3537}"/>
                </a:ext>
              </a:extLst>
            </p:cNvPr>
            <p:cNvSpPr txBox="1"/>
            <p:nvPr/>
          </p:nvSpPr>
          <p:spPr>
            <a:xfrm>
              <a:off x="5153072" y="1372889"/>
              <a:ext cx="1846800" cy="1607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0" tIns="36000" rIns="0" bIns="18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  <a:t>Utbildnings-, </a:t>
              </a:r>
              <a:b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</a:br>
              <a: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  <a:t>arbetsmarknads- och </a:t>
              </a:r>
              <a:b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</a:br>
              <a: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  <a:t>p</a:t>
              </a:r>
              <a:r>
                <a:rPr kumimoji="0" lang="sv-SE" sz="750" b="1" i="0" u="none" strike="noStrike" kern="1200" cap="none" spc="-1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  <a:t>ersonalroteln</a:t>
              </a:r>
              <a:endParaRPr kumimoji="0" lang="sv-SE" sz="75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Emilia </a:t>
              </a:r>
              <a:r>
                <a:rPr kumimoji="0" lang="sv-SE" sz="700" b="1" i="0" u="none" strike="noStrike" kern="1200" cap="none" spc="-1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Bjuggren</a:t>
              </a: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 (S)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Borgarråd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Utbildningsnämnden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Skolfastigheter i </a:t>
              </a:r>
              <a:b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</a:b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Stockholm AB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Arbetsmarknadsnämnden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SDN – arbetsmarknadsåtgärder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Kommunstyrelsens personal- och jämställdhetsutskott (kommande)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4B3D26A-2018-46A7-8B3B-55D4279461B9}"/>
                </a:ext>
              </a:extLst>
            </p:cNvPr>
            <p:cNvSpPr/>
            <p:nvPr/>
          </p:nvSpPr>
          <p:spPr>
            <a:xfrm>
              <a:off x="5188709" y="1990484"/>
              <a:ext cx="1260000" cy="504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</p:txBody>
        </p:sp>
        <p:grpSp>
          <p:nvGrpSpPr>
            <p:cNvPr id="32" name="Grupp 31"/>
            <p:cNvGrpSpPr/>
            <p:nvPr/>
          </p:nvGrpSpPr>
          <p:grpSpPr>
            <a:xfrm>
              <a:off x="2886596" y="3356647"/>
              <a:ext cx="1846800" cy="1390285"/>
              <a:chOff x="2886596" y="3356647"/>
              <a:chExt cx="1846800" cy="139028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AFC717-0B63-4700-BF95-EC6E2139EA54}"/>
                  </a:ext>
                </a:extLst>
              </p:cNvPr>
              <p:cNvSpPr txBox="1"/>
              <p:nvPr/>
            </p:nvSpPr>
            <p:spPr>
              <a:xfrm>
                <a:off x="2886596" y="3356647"/>
                <a:ext cx="1846800" cy="1390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36000" tIns="36000" rIns="0" bIns="1800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Bold"/>
                    <a:ea typeface="+mn-ea"/>
                    <a:cs typeface="+mn-cs"/>
                  </a:rPr>
                  <a:t>Äldre- och kulturroteln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Torun Boucher (V)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Borgarråd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  <a:p>
                <a:pPr marL="57150" lvl="0" indent="-57150">
                  <a:lnSpc>
                    <a:spcPct val="10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sv-SE" sz="700" b="1" spc="-10" dirty="0">
                    <a:solidFill>
                      <a:srgbClr val="000000"/>
                    </a:solidFill>
                  </a:rPr>
                  <a:t>Äldrenämnden</a:t>
                </a:r>
              </a:p>
              <a:p>
                <a:pPr marL="57150" lvl="0" indent="-57150">
                  <a:lnSpc>
                    <a:spcPct val="10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sv-SE" sz="700" b="1" spc="-10" dirty="0">
                    <a:solidFill>
                      <a:srgbClr val="000000"/>
                    </a:solidFill>
                  </a:rPr>
                  <a:t>Kommunstyrelsens </a:t>
                </a:r>
                <a:b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</a:b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pensionärsråd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SDN – äldreomsorg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Micasa</a:t>
                </a: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 Fastigheter i Stockholm AB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Kulturhuset Stadsteatern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Kulturnämnden (kommande kultur- och fritidsnämnd)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A174663-A435-4B86-A4CB-F712CB713D77}"/>
                  </a:ext>
                </a:extLst>
              </p:cNvPr>
              <p:cNvSpPr/>
              <p:nvPr/>
            </p:nvSpPr>
            <p:spPr>
              <a:xfrm>
                <a:off x="2929530" y="3742725"/>
                <a:ext cx="1224000" cy="50400"/>
              </a:xfrm>
              <a:prstGeom prst="rect">
                <a:avLst/>
              </a:prstGeom>
              <a:solidFill>
                <a:srgbClr val="7416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 32"/>
            <p:cNvGrpSpPr/>
            <p:nvPr/>
          </p:nvGrpSpPr>
          <p:grpSpPr>
            <a:xfrm>
              <a:off x="5150254" y="3357048"/>
              <a:ext cx="1846800" cy="1390285"/>
              <a:chOff x="5153072" y="3336885"/>
              <a:chExt cx="1846800" cy="139028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658E1D-B1CB-45AF-95D8-8CC2CB6AF9C3}"/>
                  </a:ext>
                </a:extLst>
              </p:cNvPr>
              <p:cNvSpPr txBox="1"/>
              <p:nvPr/>
            </p:nvSpPr>
            <p:spPr>
              <a:xfrm>
                <a:off x="5153072" y="3336885"/>
                <a:ext cx="1846800" cy="1390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36000" tIns="36000" rIns="0" bIns="1800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Bold"/>
                    <a:ea typeface="+mn-ea"/>
                    <a:cs typeface="+mn-cs"/>
                  </a:rPr>
                  <a:t>Förskole-, barn- och </a:t>
                </a:r>
                <a:br>
                  <a:rPr kumimoji="0" lang="sv-SE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Bold"/>
                    <a:ea typeface="+mn-ea"/>
                    <a:cs typeface="+mn-cs"/>
                  </a:rPr>
                </a:br>
                <a:r>
                  <a:rPr kumimoji="0" lang="sv-SE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Bold"/>
                    <a:ea typeface="+mn-ea"/>
                    <a:cs typeface="+mn-cs"/>
                  </a:rPr>
                  <a:t>fritidsroteln</a:t>
                </a:r>
                <a:b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Bold"/>
                    <a:ea typeface="+mn-ea"/>
                    <a:cs typeface="+mn-cs"/>
                  </a:rPr>
                </a:br>
                <a:r>
                  <a:rPr kumimoji="0" lang="sv-SE" sz="6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Alexandra Mattsson (V)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6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Borgarråd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Förskolenämnden</a:t>
                </a: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 </a:t>
                </a:r>
                <a:b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</a:b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(kommande)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SDN – barn, kultur och fritid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SDN – förskola</a:t>
                </a:r>
              </a:p>
              <a:p>
                <a:pPr marL="57150" marR="0" lvl="0" indent="-57150" algn="l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Stiftelsen Barnens Dag</a:t>
                </a:r>
                <a:endParaRPr kumimoji="0" lang="en-GB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248C626-1E00-4AA0-9BA8-2508E765C4A0}"/>
                  </a:ext>
                </a:extLst>
              </p:cNvPr>
              <p:cNvSpPr/>
              <p:nvPr/>
            </p:nvSpPr>
            <p:spPr>
              <a:xfrm>
                <a:off x="5197806" y="3824437"/>
                <a:ext cx="1260000" cy="50400"/>
              </a:xfrm>
              <a:prstGeom prst="rect">
                <a:avLst/>
              </a:prstGeom>
              <a:solidFill>
                <a:srgbClr val="7416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49A99D-FE28-49A2-A22D-28635D9602CC}"/>
                </a:ext>
              </a:extLst>
            </p:cNvPr>
            <p:cNvSpPr txBox="1"/>
            <p:nvPr/>
          </p:nvSpPr>
          <p:spPr>
            <a:xfrm>
              <a:off x="9670982" y="1389425"/>
              <a:ext cx="1847172" cy="1607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0" tIns="36000" rIns="0" bIns="18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50" b="1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  <a:t>Bostads- </a:t>
              </a:r>
              <a: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  <a:t>och</a:t>
              </a:r>
              <a:b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</a:br>
              <a: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  <a:t>fastighetsroteln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Clara Lindblom (V)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Borgarråd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Fastighetsnämnden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Kyrkogårdsnämnden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Bostadsbolagen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S:t Erik Försäkrings AB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Storstockholms Brandförsvar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Stockholms Hamn AB</a:t>
              </a:r>
              <a:endParaRPr kumimoji="0" lang="en-GB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97FD11F-6B2F-422A-B9E6-0E7FE9EC0C15}"/>
                </a:ext>
              </a:extLst>
            </p:cNvPr>
            <p:cNvSpPr/>
            <p:nvPr/>
          </p:nvSpPr>
          <p:spPr>
            <a:xfrm>
              <a:off x="9704969" y="1874932"/>
              <a:ext cx="1188000" cy="50400"/>
            </a:xfrm>
            <a:prstGeom prst="rect">
              <a:avLst/>
            </a:prstGeom>
            <a:solidFill>
              <a:srgbClr val="741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02145E-9DBF-468C-A1FD-83E8BFBB7894}"/>
                </a:ext>
              </a:extLst>
            </p:cNvPr>
            <p:cNvSpPr txBox="1"/>
            <p:nvPr/>
          </p:nvSpPr>
          <p:spPr>
            <a:xfrm>
              <a:off x="9670982" y="3356647"/>
              <a:ext cx="1846800" cy="1390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0" tIns="36000" rIns="0" bIns="18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  <a:t>Miljö- och klimatroteln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Åsa Lindhagen (MP)</a:t>
              </a:r>
              <a:b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</a:b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Borgarråd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Miljö- och </a:t>
              </a:r>
              <a:b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</a:b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hälsoskyddsnämnden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Stockholm Vatten </a:t>
              </a:r>
              <a:b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</a:b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och Avfall AB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Avfallsnämnden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Kommunstyrelsens råd för Agenda 2030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Nationella minoriteter och urfolk</a:t>
              </a:r>
              <a:endParaRPr kumimoji="0" lang="en-GB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09DBB51-8D4D-441A-994F-5392A017FCAA}"/>
                </a:ext>
              </a:extLst>
            </p:cNvPr>
            <p:cNvSpPr/>
            <p:nvPr/>
          </p:nvSpPr>
          <p:spPr>
            <a:xfrm>
              <a:off x="9710662" y="3750099"/>
              <a:ext cx="1224000" cy="50400"/>
            </a:xfrm>
            <a:prstGeom prst="rect">
              <a:avLst/>
            </a:prstGeom>
            <a:solidFill>
              <a:srgbClr val="79B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C70728-A521-462E-8DE1-1F4C9C87E99E}"/>
                </a:ext>
              </a:extLst>
            </p:cNvPr>
            <p:cNvSpPr txBox="1"/>
            <p:nvPr/>
          </p:nvSpPr>
          <p:spPr>
            <a:xfrm>
              <a:off x="7412027" y="3336884"/>
              <a:ext cx="1846800" cy="1390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0" tIns="36000" rIns="0" bIns="18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Bold"/>
                  <a:ea typeface="+mn-ea"/>
                  <a:cs typeface="+mn-cs"/>
                </a:rPr>
                <a:t>Trafikroteln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Lars Strömgren (MP)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Borgarråd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Trafiknämnden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Stockholms Stads </a:t>
              </a:r>
              <a:b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</a:b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Parkering AB</a:t>
              </a:r>
            </a:p>
            <a:p>
              <a:pPr marL="57150" marR="0" lvl="0" indent="-5715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rPr>
                <a:t>SDN - stadsmiljö</a:t>
              </a:r>
              <a:endParaRPr kumimoji="0" lang="en-GB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A12773D-F16E-4FEE-B5D1-5A1B2105BFE7}"/>
                </a:ext>
              </a:extLst>
            </p:cNvPr>
            <p:cNvSpPr/>
            <p:nvPr/>
          </p:nvSpPr>
          <p:spPr>
            <a:xfrm>
              <a:off x="7452215" y="3699655"/>
              <a:ext cx="1260000" cy="50400"/>
            </a:xfrm>
            <a:prstGeom prst="rect">
              <a:avLst/>
            </a:prstGeom>
            <a:solidFill>
              <a:srgbClr val="79B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ockholm Type Regular"/>
                <a:ea typeface="+mn-ea"/>
                <a:cs typeface="+mn-cs"/>
              </a:endParaRPr>
            </a:p>
          </p:txBody>
        </p:sp>
        <p:pic>
          <p:nvPicPr>
            <p:cNvPr id="36" name="Bildobjekt 3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162" y="1308639"/>
              <a:ext cx="683345" cy="835200"/>
            </a:xfrm>
            <a:prstGeom prst="rect">
              <a:avLst/>
            </a:prstGeom>
          </p:spPr>
        </p:pic>
        <p:pic>
          <p:nvPicPr>
            <p:cNvPr id="37" name="Bildobjekt 3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919" y="1307961"/>
              <a:ext cx="684714" cy="835200"/>
            </a:xfrm>
            <a:prstGeom prst="rect">
              <a:avLst/>
            </a:prstGeom>
          </p:spPr>
        </p:pic>
        <p:pic>
          <p:nvPicPr>
            <p:cNvPr id="39" name="Bildobjekt 3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038" y="1308639"/>
              <a:ext cx="682851" cy="835200"/>
            </a:xfrm>
            <a:prstGeom prst="rect">
              <a:avLst/>
            </a:prstGeom>
          </p:spPr>
        </p:pic>
        <p:pic>
          <p:nvPicPr>
            <p:cNvPr id="40" name="Bildobjekt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776" y="3242859"/>
              <a:ext cx="684714" cy="835200"/>
            </a:xfrm>
            <a:prstGeom prst="rect">
              <a:avLst/>
            </a:prstGeom>
          </p:spPr>
        </p:pic>
        <p:pic>
          <p:nvPicPr>
            <p:cNvPr id="96" name="Bildobjekt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825" y="1307961"/>
              <a:ext cx="686540" cy="835200"/>
            </a:xfrm>
            <a:prstGeom prst="rect">
              <a:avLst/>
            </a:prstGeom>
          </p:spPr>
        </p:pic>
        <p:pic>
          <p:nvPicPr>
            <p:cNvPr id="41" name="Bildobjekt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629" y="1308639"/>
              <a:ext cx="682851" cy="835200"/>
            </a:xfrm>
            <a:prstGeom prst="rect">
              <a:avLst/>
            </a:prstGeom>
          </p:spPr>
        </p:pic>
        <p:pic>
          <p:nvPicPr>
            <p:cNvPr id="42" name="Bildobjekt 4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336" y="3243974"/>
              <a:ext cx="683345" cy="835200"/>
            </a:xfrm>
            <a:prstGeom prst="rect">
              <a:avLst/>
            </a:prstGeom>
          </p:spPr>
        </p:pic>
        <p:pic>
          <p:nvPicPr>
            <p:cNvPr id="43" name="Bildobjekt 42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073" y="3247979"/>
              <a:ext cx="685292" cy="835200"/>
            </a:xfrm>
            <a:prstGeom prst="rect">
              <a:avLst/>
            </a:prstGeom>
          </p:spPr>
        </p:pic>
        <p:pic>
          <p:nvPicPr>
            <p:cNvPr id="44" name="Bildobjekt 4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2969" y="3243974"/>
              <a:ext cx="684069" cy="835200"/>
            </a:xfrm>
            <a:prstGeom prst="rect">
              <a:avLst/>
            </a:prstGeom>
          </p:spPr>
        </p:pic>
      </p:grpSp>
      <p:grpSp>
        <p:nvGrpSpPr>
          <p:cNvPr id="66" name="Grupp 65"/>
          <p:cNvGrpSpPr/>
          <p:nvPr/>
        </p:nvGrpSpPr>
        <p:grpSpPr>
          <a:xfrm>
            <a:off x="617556" y="5236268"/>
            <a:ext cx="4613402" cy="1223123"/>
            <a:chOff x="527687" y="5220264"/>
            <a:chExt cx="4613402" cy="1223123"/>
          </a:xfrm>
        </p:grpSpPr>
        <p:grpSp>
          <p:nvGrpSpPr>
            <p:cNvPr id="102" name="Grupp 101">
              <a:extLst>
                <a:ext uri="{FF2B5EF4-FFF2-40B4-BE49-F238E27FC236}">
                  <a16:creationId xmlns:a16="http://schemas.microsoft.com/office/drawing/2014/main" id="{869DF4CC-689C-4840-A59A-5A9BC03EF546}"/>
                </a:ext>
              </a:extLst>
            </p:cNvPr>
            <p:cNvGrpSpPr/>
            <p:nvPr/>
          </p:nvGrpSpPr>
          <p:grpSpPr>
            <a:xfrm>
              <a:off x="2939201" y="5968187"/>
              <a:ext cx="990000" cy="475200"/>
              <a:chOff x="2801144" y="5966708"/>
              <a:chExt cx="990000" cy="47520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3D70F9-E357-46C6-B037-CFCC0D353B8E}"/>
                  </a:ext>
                </a:extLst>
              </p:cNvPr>
              <p:cNvSpPr txBox="1"/>
              <p:nvPr/>
            </p:nvSpPr>
            <p:spPr>
              <a:xfrm>
                <a:off x="2801144" y="5966708"/>
                <a:ext cx="990000" cy="475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36000" tIns="36000" rIns="0" bIns="1800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6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Andréa</a:t>
                </a: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 Hedin (M)</a:t>
                </a:r>
                <a:endParaRPr kumimoji="0" lang="en-GB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B4C4605-E33A-419C-93AB-BDBABDC115E7}"/>
                  </a:ext>
                </a:extLst>
              </p:cNvPr>
              <p:cNvSpPr/>
              <p:nvPr/>
            </p:nvSpPr>
            <p:spPr>
              <a:xfrm>
                <a:off x="2885744" y="6337664"/>
                <a:ext cx="820800" cy="52830"/>
              </a:xfrm>
              <a:prstGeom prst="rect">
                <a:avLst/>
              </a:prstGeom>
              <a:solidFill>
                <a:srgbClr val="72C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upp 100">
              <a:extLst>
                <a:ext uri="{FF2B5EF4-FFF2-40B4-BE49-F238E27FC236}">
                  <a16:creationId xmlns:a16="http://schemas.microsoft.com/office/drawing/2014/main" id="{B4984C37-B42F-854D-BA2B-6142D818F6C1}"/>
                </a:ext>
              </a:extLst>
            </p:cNvPr>
            <p:cNvGrpSpPr/>
            <p:nvPr/>
          </p:nvGrpSpPr>
          <p:grpSpPr>
            <a:xfrm>
              <a:off x="4151089" y="5968187"/>
              <a:ext cx="990000" cy="475200"/>
              <a:chOff x="3907632" y="5966708"/>
              <a:chExt cx="990000" cy="47520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023322-FA2F-4911-B7D0-C2C48CBE31F7}"/>
                  </a:ext>
                </a:extLst>
              </p:cNvPr>
              <p:cNvSpPr txBox="1"/>
              <p:nvPr/>
            </p:nvSpPr>
            <p:spPr>
              <a:xfrm>
                <a:off x="3907632" y="5966708"/>
                <a:ext cx="990000" cy="475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36000" tIns="36000" rIns="0" bIns="1800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6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Jan Jönsson (L)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BEB7FA7-9FD0-44ED-BF20-3009B7FEA8ED}"/>
                  </a:ext>
                </a:extLst>
              </p:cNvPr>
              <p:cNvSpPr/>
              <p:nvPr/>
            </p:nvSpPr>
            <p:spPr>
              <a:xfrm>
                <a:off x="3992232" y="6337664"/>
                <a:ext cx="820800" cy="52830"/>
              </a:xfrm>
              <a:prstGeom prst="rect">
                <a:avLst/>
              </a:prstGeom>
              <a:solidFill>
                <a:srgbClr val="007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rupp 104">
              <a:extLst>
                <a:ext uri="{FF2B5EF4-FFF2-40B4-BE49-F238E27FC236}">
                  <a16:creationId xmlns:a16="http://schemas.microsoft.com/office/drawing/2014/main" id="{AC4B28DE-D53E-AB49-8818-3DC6EC340524}"/>
                </a:ext>
              </a:extLst>
            </p:cNvPr>
            <p:cNvGrpSpPr/>
            <p:nvPr/>
          </p:nvGrpSpPr>
          <p:grpSpPr>
            <a:xfrm>
              <a:off x="527687" y="5966708"/>
              <a:ext cx="989410" cy="475200"/>
              <a:chOff x="493996" y="5966708"/>
              <a:chExt cx="989410" cy="47520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5DD12-A703-4B7A-8B35-1ED3ED9443D1}"/>
                  </a:ext>
                </a:extLst>
              </p:cNvPr>
              <p:cNvSpPr txBox="1"/>
              <p:nvPr/>
            </p:nvSpPr>
            <p:spPr>
              <a:xfrm>
                <a:off x="493996" y="5966708"/>
                <a:ext cx="989410" cy="475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36000" tIns="36000" rIns="0" bIns="1800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6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Christofer </a:t>
                </a:r>
                <a:r>
                  <a:rPr kumimoji="0" lang="sv-SE" sz="700" b="1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Fjellner</a:t>
                </a: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 (M)</a:t>
                </a:r>
                <a:endParaRPr kumimoji="0" lang="en-GB" sz="7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F87CA5F-34A0-46AD-A016-80031C0D9E03}"/>
                  </a:ext>
                </a:extLst>
              </p:cNvPr>
              <p:cNvSpPr/>
              <p:nvPr/>
            </p:nvSpPr>
            <p:spPr>
              <a:xfrm>
                <a:off x="555326" y="6337664"/>
                <a:ext cx="820800" cy="52830"/>
              </a:xfrm>
              <a:prstGeom prst="rect">
                <a:avLst/>
              </a:prstGeom>
              <a:solidFill>
                <a:srgbClr val="72C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248C8C6A-0415-A34F-B74B-94D1AC1594E9}"/>
                </a:ext>
              </a:extLst>
            </p:cNvPr>
            <p:cNvGrpSpPr/>
            <p:nvPr/>
          </p:nvGrpSpPr>
          <p:grpSpPr>
            <a:xfrm>
              <a:off x="1744385" y="5966708"/>
              <a:ext cx="990000" cy="475200"/>
              <a:chOff x="1689894" y="5966708"/>
              <a:chExt cx="990000" cy="4752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C73A6C-9570-4298-956D-902782A1F4BE}"/>
                  </a:ext>
                </a:extLst>
              </p:cNvPr>
              <p:cNvSpPr txBox="1"/>
              <p:nvPr/>
            </p:nvSpPr>
            <p:spPr>
              <a:xfrm>
                <a:off x="1689894" y="5966708"/>
                <a:ext cx="990000" cy="475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36000" tIns="36000" rIns="0" bIns="1800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6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7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Dennis Wedin (M</a:t>
                </a:r>
                <a:r>
                  <a:rPr kumimoji="0" lang="sv-SE" sz="6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tockholm Type Regular"/>
                    <a:ea typeface="+mn-ea"/>
                    <a:cs typeface="+mn-cs"/>
                  </a:rPr>
                  <a:t>)</a:t>
                </a:r>
                <a:endParaRPr kumimoji="0" lang="en-GB" sz="650" b="1" i="0" u="none" strike="noStrike" kern="1200" cap="none" spc="-1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8F5C797-4B90-41BE-8F95-499CA241446D}"/>
                  </a:ext>
                </a:extLst>
              </p:cNvPr>
              <p:cNvSpPr/>
              <p:nvPr/>
            </p:nvSpPr>
            <p:spPr>
              <a:xfrm>
                <a:off x="1774494" y="6337664"/>
                <a:ext cx="820800" cy="52830"/>
              </a:xfrm>
              <a:prstGeom prst="rect">
                <a:avLst/>
              </a:prstGeom>
              <a:solidFill>
                <a:srgbClr val="72C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tockholm Type Regular"/>
                  <a:ea typeface="+mn-ea"/>
                  <a:cs typeface="+mn-cs"/>
                </a:endParaRPr>
              </a:p>
            </p:txBody>
          </p:sp>
        </p:grpSp>
        <p:pic>
          <p:nvPicPr>
            <p:cNvPr id="45" name="Bildobjekt 4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46" y="5220264"/>
              <a:ext cx="685292" cy="835200"/>
            </a:xfrm>
            <a:prstGeom prst="rect">
              <a:avLst/>
            </a:prstGeom>
          </p:spPr>
        </p:pic>
        <p:pic>
          <p:nvPicPr>
            <p:cNvPr id="46" name="Bildobjekt 4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096" y="5221986"/>
              <a:ext cx="684260" cy="835200"/>
            </a:xfrm>
            <a:prstGeom prst="rect">
              <a:avLst/>
            </a:prstGeom>
          </p:spPr>
        </p:pic>
        <p:pic>
          <p:nvPicPr>
            <p:cNvPr id="47" name="Bildobjekt 4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232" y="5220264"/>
              <a:ext cx="683139" cy="835200"/>
            </a:xfrm>
            <a:prstGeom prst="rect">
              <a:avLst/>
            </a:prstGeom>
          </p:spPr>
        </p:pic>
        <p:pic>
          <p:nvPicPr>
            <p:cNvPr id="48" name="Bildobjekt 4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746" y="5221986"/>
              <a:ext cx="682685" cy="83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Rak koppling 38">
            <a:extLst>
              <a:ext uri="{FF2B5EF4-FFF2-40B4-BE49-F238E27FC236}">
                <a16:creationId xmlns:a16="http://schemas.microsoft.com/office/drawing/2014/main" id="{CF513BD1-25D5-415A-BC2C-42B8A854C838}"/>
              </a:ext>
            </a:extLst>
          </p:cNvPr>
          <p:cNvCxnSpPr/>
          <p:nvPr/>
        </p:nvCxnSpPr>
        <p:spPr>
          <a:xfrm>
            <a:off x="7745409" y="5661282"/>
            <a:ext cx="0" cy="600817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CF513BD1-25D5-415A-BC2C-42B8A854C838}"/>
              </a:ext>
            </a:extLst>
          </p:cNvPr>
          <p:cNvCxnSpPr/>
          <p:nvPr/>
        </p:nvCxnSpPr>
        <p:spPr>
          <a:xfrm>
            <a:off x="5581046" y="5674814"/>
            <a:ext cx="0" cy="600817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CF513BD1-25D5-415A-BC2C-42B8A854C838}"/>
              </a:ext>
            </a:extLst>
          </p:cNvPr>
          <p:cNvCxnSpPr/>
          <p:nvPr/>
        </p:nvCxnSpPr>
        <p:spPr>
          <a:xfrm>
            <a:off x="3480554" y="5601437"/>
            <a:ext cx="0" cy="600817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80B72EEB-1A14-464E-B80D-5BA63D51C984}"/>
              </a:ext>
            </a:extLst>
          </p:cNvPr>
          <p:cNvCxnSpPr>
            <a:cxnSpLocks/>
          </p:cNvCxnSpPr>
          <p:nvPr/>
        </p:nvCxnSpPr>
        <p:spPr>
          <a:xfrm flipH="1">
            <a:off x="4456797" y="1939536"/>
            <a:ext cx="0" cy="503689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D3007958-9B26-4B90-ABA1-D9C2917C7379}"/>
              </a:ext>
            </a:extLst>
          </p:cNvPr>
          <p:cNvCxnSpPr>
            <a:cxnSpLocks/>
          </p:cNvCxnSpPr>
          <p:nvPr/>
        </p:nvCxnSpPr>
        <p:spPr>
          <a:xfrm flipH="1">
            <a:off x="4456797" y="3360803"/>
            <a:ext cx="0" cy="503689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20AD0337-2A73-45D5-B43D-D132E0ED0CA0}"/>
              </a:ext>
            </a:extLst>
          </p:cNvPr>
          <p:cNvCxnSpPr>
            <a:cxnSpLocks/>
          </p:cNvCxnSpPr>
          <p:nvPr/>
        </p:nvCxnSpPr>
        <p:spPr>
          <a:xfrm flipH="1">
            <a:off x="4456797" y="4156717"/>
            <a:ext cx="0" cy="503689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41F464C3-CBCE-464A-8532-35050ECE0A08}"/>
              </a:ext>
            </a:extLst>
          </p:cNvPr>
          <p:cNvSpPr/>
          <p:nvPr/>
        </p:nvSpPr>
        <p:spPr>
          <a:xfrm>
            <a:off x="-1" y="404736"/>
            <a:ext cx="906650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100800" rtlCol="0" anchor="ctr"/>
          <a:lstStyle/>
          <a:p>
            <a:pPr indent="539750"/>
            <a:r>
              <a:rPr lang="sv-SE" sz="3600" b="1" spc="-30" dirty="0">
                <a:solidFill>
                  <a:schemeClr val="tx1"/>
                </a:solidFill>
                <a:latin typeface="+mj-lt"/>
              </a:rPr>
              <a:t>Stockholms stads politiska organisation</a:t>
            </a:r>
          </a:p>
        </p:txBody>
      </p:sp>
      <p:cxnSp>
        <p:nvCxnSpPr>
          <p:cNvPr id="19" name="Koppling: vinklad 18">
            <a:extLst>
              <a:ext uri="{FF2B5EF4-FFF2-40B4-BE49-F238E27FC236}">
                <a16:creationId xmlns:a16="http://schemas.microsoft.com/office/drawing/2014/main" id="{0F124DC2-00D7-4E21-B5E8-1F55A44C773F}"/>
              </a:ext>
            </a:extLst>
          </p:cNvPr>
          <p:cNvCxnSpPr>
            <a:endCxn id="3" idx="3"/>
          </p:cNvCxnSpPr>
          <p:nvPr/>
        </p:nvCxnSpPr>
        <p:spPr>
          <a:xfrm rot="10800000" flipV="1">
            <a:off x="8475785" y="1556238"/>
            <a:ext cx="447792" cy="172622"/>
          </a:xfrm>
          <a:prstGeom prst="bentConnector3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ppling: vinklad 20">
            <a:extLst>
              <a:ext uri="{FF2B5EF4-FFF2-40B4-BE49-F238E27FC236}">
                <a16:creationId xmlns:a16="http://schemas.microsoft.com/office/drawing/2014/main" id="{10544005-134B-415E-AC31-957EFB04DFCB}"/>
              </a:ext>
            </a:extLst>
          </p:cNvPr>
          <p:cNvCxnSpPr>
            <a:stCxn id="6" idx="1"/>
          </p:cNvCxnSpPr>
          <p:nvPr/>
        </p:nvCxnSpPr>
        <p:spPr>
          <a:xfrm rot="10800000">
            <a:off x="8475785" y="1728862"/>
            <a:ext cx="447792" cy="180529"/>
          </a:xfrm>
          <a:prstGeom prst="bentConnector3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351CA529-5412-4464-AF77-998343CA7270}"/>
              </a:ext>
            </a:extLst>
          </p:cNvPr>
          <p:cNvCxnSpPr/>
          <p:nvPr/>
        </p:nvCxnSpPr>
        <p:spPr>
          <a:xfrm>
            <a:off x="7746023" y="3326936"/>
            <a:ext cx="0" cy="2304000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8FCB03D8-CAE5-428E-896B-04FD7DEDC10E}"/>
              </a:ext>
            </a:extLst>
          </p:cNvPr>
          <p:cNvCxnSpPr/>
          <p:nvPr/>
        </p:nvCxnSpPr>
        <p:spPr>
          <a:xfrm>
            <a:off x="7244862" y="4986195"/>
            <a:ext cx="0" cy="600817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8A630740-15ED-49B0-8A2A-3C79BFF8FB1C}"/>
              </a:ext>
            </a:extLst>
          </p:cNvPr>
          <p:cNvCxnSpPr/>
          <p:nvPr/>
        </p:nvCxnSpPr>
        <p:spPr>
          <a:xfrm>
            <a:off x="5609493" y="4986195"/>
            <a:ext cx="0" cy="600817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D61F2269-7AED-4E5B-AC65-3C453BE55ABE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138854" y="2808354"/>
            <a:ext cx="606669" cy="0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CF513BD1-25D5-415A-BC2C-42B8A854C838}"/>
              </a:ext>
            </a:extLst>
          </p:cNvPr>
          <p:cNvCxnSpPr/>
          <p:nvPr/>
        </p:nvCxnSpPr>
        <p:spPr>
          <a:xfrm>
            <a:off x="3982916" y="4986195"/>
            <a:ext cx="0" cy="600817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D9090180-59F4-41C3-A4C5-6299D91374D5}"/>
              </a:ext>
            </a:extLst>
          </p:cNvPr>
          <p:cNvSpPr/>
          <p:nvPr/>
        </p:nvSpPr>
        <p:spPr>
          <a:xfrm>
            <a:off x="3745523" y="1417904"/>
            <a:ext cx="4730262" cy="621911"/>
          </a:xfrm>
          <a:prstGeom prst="rect">
            <a:avLst/>
          </a:prstGeom>
          <a:solidFill>
            <a:srgbClr val="DD4A2C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spc="-30" dirty="0">
                <a:latin typeface="+mj-lt"/>
              </a:rPr>
              <a:t>Kommunfullmäktige</a:t>
            </a:r>
            <a:endParaRPr lang="sv-SE" sz="2400" b="1" spc="-30" dirty="0"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79C9BA0-AC86-4FA4-B487-002CD88137E9}"/>
              </a:ext>
            </a:extLst>
          </p:cNvPr>
          <p:cNvSpPr/>
          <p:nvPr/>
        </p:nvSpPr>
        <p:spPr>
          <a:xfrm>
            <a:off x="8923577" y="1417904"/>
            <a:ext cx="1565646" cy="270219"/>
          </a:xfrm>
          <a:prstGeom prst="rect">
            <a:avLst/>
          </a:prstGeom>
          <a:solidFill>
            <a:srgbClr val="DD4A2C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sv-SE" sz="1400" spc="-30" dirty="0"/>
              <a:t>Valberedningen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ADF3412-FF69-4DCC-88A5-C587C9C64253}"/>
              </a:ext>
            </a:extLst>
          </p:cNvPr>
          <p:cNvSpPr/>
          <p:nvPr/>
        </p:nvSpPr>
        <p:spPr>
          <a:xfrm>
            <a:off x="8923577" y="1774280"/>
            <a:ext cx="1565646" cy="270219"/>
          </a:xfrm>
          <a:prstGeom prst="rect">
            <a:avLst/>
          </a:prstGeom>
          <a:solidFill>
            <a:srgbClr val="DD4A2C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sv-SE" sz="1400" spc="-30" dirty="0"/>
              <a:t>Revisorskollegiet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91B3A1-5149-42ED-B431-56C00BB0C755}"/>
              </a:ext>
            </a:extLst>
          </p:cNvPr>
          <p:cNvSpPr/>
          <p:nvPr/>
        </p:nvSpPr>
        <p:spPr>
          <a:xfrm>
            <a:off x="1716307" y="2542984"/>
            <a:ext cx="1422547" cy="530740"/>
          </a:xfrm>
          <a:prstGeom prst="rect">
            <a:avLst/>
          </a:prstGeom>
          <a:solidFill>
            <a:srgbClr val="DD4A2C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sv-SE" sz="1400" spc="-30" dirty="0"/>
              <a:t>Utskott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7ABE895-4A7B-4281-ABA2-F8420FCDBEA1}"/>
              </a:ext>
            </a:extLst>
          </p:cNvPr>
          <p:cNvSpPr/>
          <p:nvPr/>
        </p:nvSpPr>
        <p:spPr>
          <a:xfrm>
            <a:off x="3745523" y="2277613"/>
            <a:ext cx="1422547" cy="1095049"/>
          </a:xfrm>
          <a:prstGeom prst="rect">
            <a:avLst/>
          </a:prstGeom>
          <a:solidFill>
            <a:srgbClr val="DD4A2C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sv-SE" b="1" spc="-30" dirty="0">
                <a:latin typeface="+mj-lt"/>
              </a:rPr>
              <a:t>Kommun-styrelsen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A6EACE3-FC2A-4DAB-A593-000AE575030F}"/>
              </a:ext>
            </a:extLst>
          </p:cNvPr>
          <p:cNvSpPr/>
          <p:nvPr/>
        </p:nvSpPr>
        <p:spPr>
          <a:xfrm>
            <a:off x="7053238" y="2277613"/>
            <a:ext cx="1422547" cy="1095049"/>
          </a:xfrm>
          <a:prstGeom prst="rect">
            <a:avLst/>
          </a:prstGeom>
          <a:solidFill>
            <a:srgbClr val="DD4A2C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sv-SE" b="1" spc="-30" dirty="0">
                <a:latin typeface="+mj-lt"/>
              </a:rPr>
              <a:t>Koncern-</a:t>
            </a:r>
            <a:br>
              <a:rPr lang="sv-SE" b="1" spc="-30" dirty="0">
                <a:latin typeface="+mj-lt"/>
              </a:rPr>
            </a:br>
            <a:r>
              <a:rPr lang="sv-SE" b="1" spc="-30" dirty="0">
                <a:latin typeface="+mj-lt"/>
              </a:rPr>
              <a:t>styrelsen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0AB1186-3933-4CC0-94CA-DC2A87A097B1}"/>
              </a:ext>
            </a:extLst>
          </p:cNvPr>
          <p:cNvSpPr/>
          <p:nvPr/>
        </p:nvSpPr>
        <p:spPr>
          <a:xfrm>
            <a:off x="3745523" y="3603700"/>
            <a:ext cx="1422547" cy="564306"/>
          </a:xfrm>
          <a:prstGeom prst="rect">
            <a:avLst/>
          </a:prstGeom>
          <a:solidFill>
            <a:srgbClr val="DD4A2C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sv-SE" sz="1400" spc="-30" dirty="0"/>
              <a:t>Borgarråds-</a:t>
            </a:r>
          </a:p>
          <a:p>
            <a:pPr algn="ctr">
              <a:lnSpc>
                <a:spcPts val="1400"/>
              </a:lnSpc>
            </a:pPr>
            <a:r>
              <a:rPr lang="sv-SE" sz="1400" spc="-30" dirty="0"/>
              <a:t>beredningen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D5121BF-7D47-45B4-BBA3-5EC6D3C76FCD}"/>
              </a:ext>
            </a:extLst>
          </p:cNvPr>
          <p:cNvSpPr/>
          <p:nvPr/>
        </p:nvSpPr>
        <p:spPr>
          <a:xfrm>
            <a:off x="2760785" y="5272340"/>
            <a:ext cx="1422547" cy="509954"/>
          </a:xfrm>
          <a:prstGeom prst="rect">
            <a:avLst/>
          </a:prstGeom>
          <a:solidFill>
            <a:srgbClr val="DD4A2C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sv-SE" sz="1400" spc="-30" dirty="0"/>
              <a:t>Stadsdels-</a:t>
            </a:r>
          </a:p>
          <a:p>
            <a:pPr algn="ctr">
              <a:lnSpc>
                <a:spcPts val="1400"/>
              </a:lnSpc>
            </a:pPr>
            <a:r>
              <a:rPr lang="sv-SE" sz="1400" spc="-30" dirty="0"/>
              <a:t>nämnder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3F51AE8-DFA1-4EA1-9887-B189D45CBBB9}"/>
              </a:ext>
            </a:extLst>
          </p:cNvPr>
          <p:cNvSpPr/>
          <p:nvPr/>
        </p:nvSpPr>
        <p:spPr>
          <a:xfrm>
            <a:off x="4906108" y="5261051"/>
            <a:ext cx="1422547" cy="509954"/>
          </a:xfrm>
          <a:prstGeom prst="rect">
            <a:avLst/>
          </a:prstGeom>
          <a:solidFill>
            <a:srgbClr val="DD4A2C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sv-SE" sz="1400" spc="-30" dirty="0"/>
              <a:t>Fack-</a:t>
            </a:r>
          </a:p>
          <a:p>
            <a:pPr algn="ctr">
              <a:lnSpc>
                <a:spcPts val="1400"/>
              </a:lnSpc>
            </a:pPr>
            <a:r>
              <a:rPr lang="sv-SE" sz="1400" spc="-30" dirty="0"/>
              <a:t>nämnder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F031FD9-46C6-41C0-AAE8-DD1E52169D04}"/>
              </a:ext>
            </a:extLst>
          </p:cNvPr>
          <p:cNvSpPr/>
          <p:nvPr/>
        </p:nvSpPr>
        <p:spPr>
          <a:xfrm>
            <a:off x="7051431" y="5261051"/>
            <a:ext cx="1422547" cy="509954"/>
          </a:xfrm>
          <a:prstGeom prst="rect">
            <a:avLst/>
          </a:prstGeom>
          <a:solidFill>
            <a:srgbClr val="DD4A2C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sv-SE" sz="1400" spc="-30" dirty="0"/>
              <a:t>Bolags-</a:t>
            </a:r>
          </a:p>
          <a:p>
            <a:pPr algn="ctr">
              <a:lnSpc>
                <a:spcPts val="1400"/>
              </a:lnSpc>
            </a:pPr>
            <a:r>
              <a:rPr lang="sv-SE" sz="1400" spc="-30" dirty="0"/>
              <a:t>styrelser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BDBB993-27E6-4154-B0EA-398D0DF4D210}"/>
              </a:ext>
            </a:extLst>
          </p:cNvPr>
          <p:cNvSpPr/>
          <p:nvPr/>
        </p:nvSpPr>
        <p:spPr>
          <a:xfrm>
            <a:off x="3745523" y="4383359"/>
            <a:ext cx="3675184" cy="681859"/>
          </a:xfrm>
          <a:prstGeom prst="rect">
            <a:avLst/>
          </a:prstGeom>
          <a:solidFill>
            <a:srgbClr val="DD4A2C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sv-SE" b="1" spc="-30" dirty="0">
                <a:latin typeface="+mj-lt"/>
              </a:rPr>
              <a:t>Rotlar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067B901F-6DC7-4D30-BBF0-C9FA6DE22FB4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746023" y="1794516"/>
            <a:ext cx="0" cy="483097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8BF4252E-85D6-41E0-AD00-62575569F968}"/>
              </a:ext>
            </a:extLst>
          </p:cNvPr>
          <p:cNvCxnSpPr>
            <a:cxnSpLocks/>
          </p:cNvCxnSpPr>
          <p:nvPr/>
        </p:nvCxnSpPr>
        <p:spPr>
          <a:xfrm>
            <a:off x="5123400" y="2808354"/>
            <a:ext cx="324000" cy="0"/>
          </a:xfrm>
          <a:prstGeom prst="line">
            <a:avLst/>
          </a:prstGeom>
          <a:ln w="28575">
            <a:solidFill>
              <a:srgbClr val="DD4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87DCF939-D753-4A83-854C-D29DE9CBF8AF}"/>
              </a:ext>
            </a:extLst>
          </p:cNvPr>
          <p:cNvSpPr/>
          <p:nvPr/>
        </p:nvSpPr>
        <p:spPr>
          <a:xfrm>
            <a:off x="5399380" y="2542985"/>
            <a:ext cx="1422547" cy="564306"/>
          </a:xfrm>
          <a:prstGeom prst="rect">
            <a:avLst/>
          </a:prstGeom>
          <a:solidFill>
            <a:srgbClr val="FFD7D2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</a:pPr>
            <a:r>
              <a:rPr lang="sv-SE" sz="1400" spc="-30" dirty="0">
                <a:solidFill>
                  <a:schemeClr val="tx1"/>
                </a:solidFill>
              </a:rPr>
              <a:t>Stadslednings-</a:t>
            </a:r>
            <a:br>
              <a:rPr lang="sv-SE" sz="1400" spc="-30" dirty="0">
                <a:solidFill>
                  <a:schemeClr val="tx1"/>
                </a:solidFill>
              </a:rPr>
            </a:br>
            <a:r>
              <a:rPr lang="sv-SE" sz="1400" spc="-30" dirty="0">
                <a:solidFill>
                  <a:schemeClr val="tx1"/>
                </a:solidFill>
              </a:rPr>
              <a:t>kontoret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7DCF939-D753-4A83-854C-D29DE9CBF8AF}"/>
              </a:ext>
            </a:extLst>
          </p:cNvPr>
          <p:cNvSpPr/>
          <p:nvPr/>
        </p:nvSpPr>
        <p:spPr>
          <a:xfrm>
            <a:off x="7034136" y="3592411"/>
            <a:ext cx="1422547" cy="564306"/>
          </a:xfrm>
          <a:prstGeom prst="rect">
            <a:avLst/>
          </a:prstGeom>
          <a:solidFill>
            <a:srgbClr val="FFD7D2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</a:pPr>
            <a:r>
              <a:rPr lang="sv-SE" sz="1400" spc="-30" dirty="0">
                <a:solidFill>
                  <a:schemeClr val="tx1"/>
                </a:solidFill>
              </a:rPr>
              <a:t>Stadshus AB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87DCF939-D753-4A83-854C-D29DE9CBF8AF}"/>
              </a:ext>
            </a:extLst>
          </p:cNvPr>
          <p:cNvSpPr/>
          <p:nvPr/>
        </p:nvSpPr>
        <p:spPr>
          <a:xfrm>
            <a:off x="2730914" y="6008253"/>
            <a:ext cx="1422547" cy="564306"/>
          </a:xfrm>
          <a:prstGeom prst="rect">
            <a:avLst/>
          </a:prstGeom>
          <a:solidFill>
            <a:srgbClr val="FFD7D2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</a:pPr>
            <a:r>
              <a:rPr lang="sv-SE" sz="1400" spc="-30" dirty="0">
                <a:solidFill>
                  <a:schemeClr val="tx1"/>
                </a:solidFill>
              </a:rPr>
              <a:t>Stadsdels-förvaltningar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7DCF939-D753-4A83-854C-D29DE9CBF8AF}"/>
              </a:ext>
            </a:extLst>
          </p:cNvPr>
          <p:cNvSpPr/>
          <p:nvPr/>
        </p:nvSpPr>
        <p:spPr>
          <a:xfrm>
            <a:off x="4871841" y="6008253"/>
            <a:ext cx="1422547" cy="564306"/>
          </a:xfrm>
          <a:prstGeom prst="rect">
            <a:avLst/>
          </a:prstGeom>
          <a:solidFill>
            <a:srgbClr val="FFD7D2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</a:pPr>
            <a:r>
              <a:rPr lang="sv-SE" sz="1400" spc="-30" dirty="0">
                <a:solidFill>
                  <a:schemeClr val="tx1"/>
                </a:solidFill>
              </a:rPr>
              <a:t>Fack-förvaltningar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87DCF939-D753-4A83-854C-D29DE9CBF8AF}"/>
              </a:ext>
            </a:extLst>
          </p:cNvPr>
          <p:cNvSpPr/>
          <p:nvPr/>
        </p:nvSpPr>
        <p:spPr>
          <a:xfrm>
            <a:off x="7038710" y="6011790"/>
            <a:ext cx="1422547" cy="564306"/>
          </a:xfrm>
          <a:prstGeom prst="rect">
            <a:avLst/>
          </a:prstGeom>
          <a:solidFill>
            <a:srgbClr val="FFD7D2"/>
          </a:solidFill>
          <a:ln>
            <a:solidFill>
              <a:srgbClr val="DD4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</a:pPr>
            <a:r>
              <a:rPr lang="sv-SE" sz="1400" spc="-30" dirty="0">
                <a:solidFill>
                  <a:schemeClr val="tx1"/>
                </a:solidFill>
              </a:rPr>
              <a:t>Bolag</a:t>
            </a:r>
          </a:p>
        </p:txBody>
      </p:sp>
    </p:spTree>
    <p:extLst>
      <p:ext uri="{BB962C8B-B14F-4D97-AF65-F5344CB8AC3E}">
        <p14:creationId xmlns:p14="http://schemas.microsoft.com/office/powerpoint/2010/main" val="26513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</p:tagLst>
</file>

<file path=ppt/theme/theme1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 Stad Font">
      <a:majorFont>
        <a:latin typeface="Stockholm Type Bold"/>
        <a:ea typeface=""/>
        <a:cs typeface=""/>
      </a:majorFont>
      <a:minorFont>
        <a:latin typeface="Stockholm Typ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Sthlm Presentation bred skärm</Template>
  <TotalTime>12674</TotalTime>
  <Words>1569</Words>
  <Application>Microsoft Office PowerPoint</Application>
  <PresentationFormat>Bredbild</PresentationFormat>
  <Paragraphs>312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Stockholm Type Regular</vt:lpstr>
      <vt:lpstr>Times</vt:lpstr>
      <vt:lpstr>Stockholm Type Bold</vt:lpstr>
      <vt:lpstr>Sthlm Presentation bred skärm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Agenda 2030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– radera denna sida när du läst och är klar med din presentation</dc:title>
  <dc:creator>Janne Åkerblom</dc:creator>
  <cp:lastModifiedBy>Håkan Rosander</cp:lastModifiedBy>
  <cp:revision>597</cp:revision>
  <cp:lastPrinted>2018-11-26T08:22:41Z</cp:lastPrinted>
  <dcterms:created xsi:type="dcterms:W3CDTF">2018-09-10T06:18:35Z</dcterms:created>
  <dcterms:modified xsi:type="dcterms:W3CDTF">2022-11-16T09:05:49Z</dcterms:modified>
</cp:coreProperties>
</file>